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2"/>
  </p:notesMasterIdLst>
  <p:handoutMasterIdLst>
    <p:handoutMasterId r:id="rId143"/>
  </p:handoutMasterIdLst>
  <p:sldIdLst>
    <p:sldId id="279" r:id="rId2"/>
    <p:sldId id="902" r:id="rId3"/>
    <p:sldId id="921" r:id="rId4"/>
    <p:sldId id="922" r:id="rId5"/>
    <p:sldId id="923" r:id="rId6"/>
    <p:sldId id="924" r:id="rId7"/>
    <p:sldId id="925" r:id="rId8"/>
    <p:sldId id="429" r:id="rId9"/>
    <p:sldId id="1031" r:id="rId10"/>
    <p:sldId id="480" r:id="rId11"/>
    <p:sldId id="481" r:id="rId12"/>
    <p:sldId id="558" r:id="rId13"/>
    <p:sldId id="559" r:id="rId14"/>
    <p:sldId id="482" r:id="rId15"/>
    <p:sldId id="483" r:id="rId16"/>
    <p:sldId id="484" r:id="rId17"/>
    <p:sldId id="485" r:id="rId18"/>
    <p:sldId id="901" r:id="rId19"/>
    <p:sldId id="613" r:id="rId20"/>
    <p:sldId id="912" r:id="rId21"/>
    <p:sldId id="614" r:id="rId22"/>
    <p:sldId id="617" r:id="rId23"/>
    <p:sldId id="618" r:id="rId24"/>
    <p:sldId id="555" r:id="rId25"/>
    <p:sldId id="699" r:id="rId26"/>
    <p:sldId id="648" r:id="rId27"/>
    <p:sldId id="910" r:id="rId28"/>
    <p:sldId id="903" r:id="rId29"/>
    <p:sldId id="911" r:id="rId30"/>
    <p:sldId id="904" r:id="rId31"/>
    <p:sldId id="905" r:id="rId32"/>
    <p:sldId id="906" r:id="rId33"/>
    <p:sldId id="907" r:id="rId34"/>
    <p:sldId id="909" r:id="rId35"/>
    <p:sldId id="937" r:id="rId36"/>
    <p:sldId id="914" r:id="rId37"/>
    <p:sldId id="915" r:id="rId38"/>
    <p:sldId id="1002" r:id="rId39"/>
    <p:sldId id="999" r:id="rId40"/>
    <p:sldId id="1004" r:id="rId41"/>
    <p:sldId id="1005" r:id="rId42"/>
    <p:sldId id="1001" r:id="rId43"/>
    <p:sldId id="916" r:id="rId44"/>
    <p:sldId id="917" r:id="rId45"/>
    <p:sldId id="1026" r:id="rId46"/>
    <p:sldId id="1034" r:id="rId47"/>
    <p:sldId id="1035" r:id="rId48"/>
    <p:sldId id="1027" r:id="rId49"/>
    <p:sldId id="812" r:id="rId50"/>
    <p:sldId id="1008" r:id="rId51"/>
    <p:sldId id="1009" r:id="rId52"/>
    <p:sldId id="813" r:id="rId53"/>
    <p:sldId id="1069" r:id="rId54"/>
    <p:sldId id="1068" r:id="rId55"/>
    <p:sldId id="1070" r:id="rId56"/>
    <p:sldId id="1071" r:id="rId57"/>
    <p:sldId id="919" r:id="rId58"/>
    <p:sldId id="920" r:id="rId59"/>
    <p:sldId id="734" r:id="rId60"/>
    <p:sldId id="1036" r:id="rId61"/>
    <p:sldId id="1037" r:id="rId62"/>
    <p:sldId id="1038" r:id="rId63"/>
    <p:sldId id="1040" r:id="rId64"/>
    <p:sldId id="1041" r:id="rId65"/>
    <p:sldId id="816" r:id="rId66"/>
    <p:sldId id="818" r:id="rId67"/>
    <p:sldId id="820" r:id="rId68"/>
    <p:sldId id="821" r:id="rId69"/>
    <p:sldId id="824" r:id="rId70"/>
    <p:sldId id="1018" r:id="rId71"/>
    <p:sldId id="1019" r:id="rId72"/>
    <p:sldId id="1020" r:id="rId73"/>
    <p:sldId id="1011" r:id="rId74"/>
    <p:sldId id="1012" r:id="rId75"/>
    <p:sldId id="1013" r:id="rId76"/>
    <p:sldId id="1014" r:id="rId77"/>
    <p:sldId id="1015" r:id="rId78"/>
    <p:sldId id="685" r:id="rId79"/>
    <p:sldId id="1025" r:id="rId80"/>
    <p:sldId id="825" r:id="rId81"/>
    <p:sldId id="826" r:id="rId82"/>
    <p:sldId id="828" r:id="rId83"/>
    <p:sldId id="829" r:id="rId84"/>
    <p:sldId id="830" r:id="rId85"/>
    <p:sldId id="831" r:id="rId86"/>
    <p:sldId id="827" r:id="rId87"/>
    <p:sldId id="1028" r:id="rId88"/>
    <p:sldId id="686" r:id="rId89"/>
    <p:sldId id="832" r:id="rId90"/>
    <p:sldId id="833" r:id="rId91"/>
    <p:sldId id="834" r:id="rId92"/>
    <p:sldId id="835" r:id="rId93"/>
    <p:sldId id="687" r:id="rId94"/>
    <p:sldId id="836" r:id="rId95"/>
    <p:sldId id="677" r:id="rId96"/>
    <p:sldId id="1022" r:id="rId97"/>
    <p:sldId id="679" r:id="rId98"/>
    <p:sldId id="1021" r:id="rId99"/>
    <p:sldId id="700" r:id="rId100"/>
    <p:sldId id="741" r:id="rId101"/>
    <p:sldId id="669" r:id="rId102"/>
    <p:sldId id="1029" r:id="rId103"/>
    <p:sldId id="682" r:id="rId104"/>
    <p:sldId id="1030" r:id="rId105"/>
    <p:sldId id="683" r:id="rId106"/>
    <p:sldId id="837" r:id="rId107"/>
    <p:sldId id="703" r:id="rId108"/>
    <p:sldId id="773" r:id="rId109"/>
    <p:sldId id="774" r:id="rId110"/>
    <p:sldId id="1064" r:id="rId111"/>
    <p:sldId id="1032" r:id="rId112"/>
    <p:sldId id="943" r:id="rId113"/>
    <p:sldId id="1065" r:id="rId114"/>
    <p:sldId id="1066" r:id="rId115"/>
    <p:sldId id="1067" r:id="rId116"/>
    <p:sldId id="942" r:id="rId117"/>
    <p:sldId id="1033" r:id="rId118"/>
    <p:sldId id="1042" r:id="rId119"/>
    <p:sldId id="1043" r:id="rId120"/>
    <p:sldId id="1024" r:id="rId121"/>
    <p:sldId id="1044" r:id="rId122"/>
    <p:sldId id="1054" r:id="rId123"/>
    <p:sldId id="1055" r:id="rId124"/>
    <p:sldId id="1045" r:id="rId125"/>
    <p:sldId id="1053" r:id="rId126"/>
    <p:sldId id="1046" r:id="rId127"/>
    <p:sldId id="1057" r:id="rId128"/>
    <p:sldId id="1047" r:id="rId129"/>
    <p:sldId id="1058" r:id="rId130"/>
    <p:sldId id="1048" r:id="rId131"/>
    <p:sldId id="1059" r:id="rId132"/>
    <p:sldId id="1056" r:id="rId133"/>
    <p:sldId id="1050" r:id="rId134"/>
    <p:sldId id="1060" r:id="rId135"/>
    <p:sldId id="1051" r:id="rId136"/>
    <p:sldId id="1061" r:id="rId137"/>
    <p:sldId id="1052" r:id="rId138"/>
    <p:sldId id="1062" r:id="rId139"/>
    <p:sldId id="1063" r:id="rId140"/>
    <p:sldId id="278" r:id="rId1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1516" autoAdjust="0"/>
  </p:normalViewPr>
  <p:slideViewPr>
    <p:cSldViewPr snapToGrid="0" snapToObjects="1">
      <p:cViewPr varScale="1">
        <p:scale>
          <a:sx n="52" d="100"/>
          <a:sy n="52" d="100"/>
        </p:scale>
        <p:origin x="12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1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90FE5-C1E5-4B3F-8E62-6D88434766B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3B9C-7020-4483-B355-0019753CE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7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9D0907-D43B-42A7-AAF5-CBF68C224838}" type="datetimeFigureOut">
              <a:rPr lang="en-US"/>
              <a:pPr>
                <a:defRPr/>
              </a:pPr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7811EED-612C-493B-A569-32BA18BCE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s/statistics.as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s/statistics.as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s/statistic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58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951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405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2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14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153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03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672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03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99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277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85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83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30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65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Hypothesis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23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hypothesis is a type of hypothesis used in 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statistics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proposes that there is no difference between certain characteristics of a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30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hypothesis is a type of hypothesis used in 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statistics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proposes that there is no difference between certain characteristics of a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89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hypothesis is a type of hypothesis used in 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statistics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proposes that there is no difference between certain characteristics of a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0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alternative hypothesis is a statement that describes that there is a relationship between two selected variables in a study.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33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11EED-612C-493B-A569-32BA18BCE0D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08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35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4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72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51514"/>
            <a:ext cx="12192000" cy="1106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7418917" y="6218239"/>
            <a:ext cx="30480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US" sz="1400" b="1">
                <a:solidFill>
                  <a:schemeClr val="bg2"/>
                </a:solidFill>
              </a:rPr>
              <a:t>www.icddrb.org</a:t>
            </a:r>
          </a:p>
        </p:txBody>
      </p:sp>
      <p:pic>
        <p:nvPicPr>
          <p:cNvPr id="5" name="Picture 8" descr="C:\Users\User\Desktop\ICDDRB PowerPointTemplate\icddrb_orang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67" y="764117"/>
            <a:ext cx="25273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1684867" y="1617134"/>
            <a:ext cx="8782051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>
            <a:spLocks noChangeArrowheads="1"/>
          </p:cNvSpPr>
          <p:nvPr userDrawn="1"/>
        </p:nvSpPr>
        <p:spPr bwMode="auto">
          <a:xfrm>
            <a:off x="1684867" y="6251575"/>
            <a:ext cx="606636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00">
                <a:solidFill>
                  <a:schemeClr val="bg2"/>
                </a:solidFill>
              </a:rPr>
              <a:t>Solving public health problems through innovative scientific research</a:t>
            </a:r>
            <a:endParaRPr lang="en-GB" altLang="en-US" sz="1100" dirty="0">
              <a:solidFill>
                <a:schemeClr val="bg2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583267" y="1793779"/>
            <a:ext cx="8782051" cy="2733675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88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383823" y="6383338"/>
            <a:ext cx="930628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F71826B2-F1AE-435D-B222-18DB9559347F}" type="slidenum">
              <a:rPr lang="en-GB" altLang="en-US" sz="1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1800" b="1" dirty="0">
              <a:solidFill>
                <a:srgbClr val="E2E2E2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Analysis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0000" y="504000"/>
            <a:ext cx="10272000" cy="576000"/>
          </a:xfrm>
        </p:spPr>
        <p:txBody>
          <a:bodyPr/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  <a:lvl2pPr marL="457200" indent="0" algn="l">
              <a:buNone/>
              <a:defRPr sz="3200" b="1">
                <a:solidFill>
                  <a:schemeClr val="accent1"/>
                </a:solidFill>
              </a:defRPr>
            </a:lvl2pPr>
            <a:lvl3pPr marL="914400" indent="0" algn="l">
              <a:buNone/>
              <a:defRPr sz="3200" b="1">
                <a:solidFill>
                  <a:schemeClr val="accent1"/>
                </a:solidFill>
              </a:defRPr>
            </a:lvl3pPr>
            <a:lvl4pPr marL="1371600" indent="0" algn="l">
              <a:buNone/>
              <a:defRPr sz="3200" b="1">
                <a:solidFill>
                  <a:schemeClr val="accent1"/>
                </a:solidFill>
              </a:defRPr>
            </a:lvl4pPr>
            <a:lvl5pPr marL="1828800" indent="0" algn="l">
              <a:buNone/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967" y="1620000"/>
            <a:ext cx="10270067" cy="4327451"/>
          </a:xfrm>
        </p:spPr>
        <p:txBody>
          <a:bodyPr/>
          <a:lstStyle>
            <a:lvl1pPr marL="0" indent="0">
              <a:buFont typeface="Arial" charset="0"/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309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nder credits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730252" y="4448175"/>
            <a:ext cx="10697633" cy="1208088"/>
            <a:chOff x="547075" y="4380158"/>
            <a:chExt cx="8023632" cy="1207008"/>
          </a:xfrm>
        </p:grpSpPr>
        <p:pic>
          <p:nvPicPr>
            <p:cNvPr id="5" name="Picture 9" descr="logo_GovB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75" y="4723058"/>
              <a:ext cx="2600960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 descr="logo_Swede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292" y="4380158"/>
              <a:ext cx="1337056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 descr="logo_UKaid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15" y="4380158"/>
              <a:ext cx="1231392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logo_Canad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210" y="4723058"/>
              <a:ext cx="2023872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 userDrawn="1"/>
        </p:nvSpPr>
        <p:spPr>
          <a:xfrm>
            <a:off x="960968" y="3816351"/>
            <a:ext cx="9641417" cy="47466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icddr,b thanks its core donors for their on-going support</a:t>
            </a:r>
            <a:endParaRPr lang="en-GB" sz="2200" b="1" dirty="0"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60967" y="3686175"/>
            <a:ext cx="102700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5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973667" y="6383338"/>
            <a:ext cx="340784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C777C11-88D5-43AF-B463-35C366DC4E18}" type="slidenum">
              <a:rPr lang="en-GB" altLang="en-US" sz="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800" b="1">
              <a:solidFill>
                <a:srgbClr val="E2E2E2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">
                <a:solidFill>
                  <a:schemeClr val="tx1">
                    <a:lumMod val="20000"/>
                    <a:lumOff val="80000"/>
                  </a:schemeClr>
                </a:solidFill>
              </a:rPr>
              <a:t>[Insert presentation title] </a:t>
            </a:r>
            <a:endParaRPr lang="en-GB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1"/>
          </p:nvPr>
        </p:nvSpPr>
        <p:spPr>
          <a:xfrm>
            <a:off x="960000" y="1459252"/>
            <a:ext cx="7981000" cy="3990499"/>
          </a:xfr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59999" y="503999"/>
            <a:ext cx="10272000" cy="5760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457200" indent="0" algn="l">
              <a:buNone/>
              <a:defRPr sz="2400" b="1"/>
            </a:lvl2pPr>
            <a:lvl3pPr marL="914400" indent="0" algn="l">
              <a:buNone/>
              <a:defRPr sz="2400" b="1"/>
            </a:lvl3pPr>
            <a:lvl4pPr marL="1371600" indent="0" algn="l">
              <a:buNone/>
              <a:defRPr sz="2400" b="1"/>
            </a:lvl4pPr>
            <a:lvl5pPr marL="1828800" indent="0" algn="l"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73667" y="5588001"/>
            <a:ext cx="7967133" cy="449263"/>
          </a:xfrm>
        </p:spPr>
        <p:txBody>
          <a:bodyPr/>
          <a:lstStyle>
            <a:lvl1pPr marL="0" indent="0" algn="l">
              <a:buNone/>
              <a:defRPr sz="1300"/>
            </a:lvl1pPr>
            <a:lvl2pPr marL="457200" indent="0" algn="l">
              <a:buNone/>
              <a:defRPr sz="1300"/>
            </a:lvl2pPr>
            <a:lvl3pPr marL="914400" indent="0" algn="l">
              <a:buNone/>
              <a:defRPr sz="1300"/>
            </a:lvl3pPr>
            <a:lvl4pPr marL="1371600" indent="0" algn="l">
              <a:buNone/>
              <a:defRPr sz="1300"/>
            </a:lvl4pPr>
            <a:lvl5pPr marL="1828800" indent="0" algn="l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9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973667" y="6383338"/>
            <a:ext cx="340784" cy="322262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28D4F843-1C6F-4C55-9655-65F11A98E7EE}" type="slidenum">
              <a:rPr lang="en-GB" altLang="en-US" sz="800" b="1" smtClean="0">
                <a:solidFill>
                  <a:srgbClr val="E2E2E2"/>
                </a:solidFill>
              </a:rPr>
              <a:pPr eaLnBrk="1" hangingPunct="1">
                <a:defRPr/>
              </a:pPr>
              <a:t>‹#›</a:t>
            </a:fld>
            <a:endParaRPr lang="en-GB" altLang="en-US" sz="800" b="1">
              <a:solidFill>
                <a:srgbClr val="E2E2E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1314451" y="6378575"/>
            <a:ext cx="7861300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">
                <a:solidFill>
                  <a:schemeClr val="tx1">
                    <a:lumMod val="20000"/>
                    <a:lumOff val="80000"/>
                  </a:schemeClr>
                </a:solidFill>
              </a:rPr>
              <a:t>[Insert presentation title] </a:t>
            </a:r>
            <a:endParaRPr lang="en-GB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59999" y="504000"/>
            <a:ext cx="10272000" cy="5760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457200" indent="0" algn="l">
              <a:buNone/>
              <a:defRPr sz="2400" b="1"/>
            </a:lvl2pPr>
            <a:lvl3pPr marL="914400" indent="0" algn="l">
              <a:buNone/>
              <a:defRPr sz="2400" b="1"/>
            </a:lvl3pPr>
            <a:lvl4pPr marL="1371600" indent="0" algn="l">
              <a:buNone/>
              <a:defRPr sz="2400" b="1"/>
            </a:lvl4pPr>
            <a:lvl5pPr marL="1828800" indent="0" algn="l"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630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er credits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730252" y="4448175"/>
            <a:ext cx="10697633" cy="1208088"/>
            <a:chOff x="547075" y="4380158"/>
            <a:chExt cx="8023632" cy="1207008"/>
          </a:xfrm>
        </p:grpSpPr>
        <p:pic>
          <p:nvPicPr>
            <p:cNvPr id="6" name="Picture 9" descr="logo_GovB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75" y="4723058"/>
              <a:ext cx="2600960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 descr="logo_Swede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292" y="4380158"/>
              <a:ext cx="1337056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 descr="logo_UKaid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15" y="4380158"/>
              <a:ext cx="1231392" cy="120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logo_Canad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210" y="4723058"/>
              <a:ext cx="2023872" cy="84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960968" y="3816351"/>
            <a:ext cx="9641417" cy="47466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icddr,b thanks its core donors for their on-going support</a:t>
            </a:r>
            <a:endParaRPr lang="en-GB" sz="2200" b="1" dirty="0"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0967" y="3686175"/>
            <a:ext cx="102700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 userDrawn="1"/>
        </p:nvSpPr>
        <p:spPr>
          <a:xfrm>
            <a:off x="960967" y="733425"/>
            <a:ext cx="10270067" cy="35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This project has been funded</a:t>
            </a:r>
            <a:endParaRPr lang="en-GB" sz="2200" b="1" dirty="0">
              <a:cs typeface="Arial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1932" y="1084518"/>
            <a:ext cx="10270067" cy="242329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200" b="1" kern="120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33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er credits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60967" y="733425"/>
            <a:ext cx="10270067" cy="35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200">
                <a:cs typeface="Arial" pitchFamily="34" charset="0"/>
              </a:rPr>
              <a:t>This project has been funded</a:t>
            </a:r>
            <a:endParaRPr lang="en-GB" sz="2200" b="1" dirty="0">
              <a:cs typeface="Arial" pitchFamily="34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1932" y="1084518"/>
            <a:ext cx="10270067" cy="45507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200" b="1" kern="120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734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85" y="6359525"/>
            <a:ext cx="1517649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24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345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19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51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70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6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5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39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080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D8182BE-2D9E-4A22-BABF-69B114D18D33}" type="datetimeFigureOut">
              <a:rPr lang="en-US" smtClean="0"/>
              <a:pPr>
                <a:defRPr/>
              </a:pPr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FE0E33-022A-4819-A5D9-F763B04C27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4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05" r:id="rId15"/>
    <p:sldLayoutId id="2147483706" r:id="rId16"/>
    <p:sldLayoutId id="2147483707" r:id="rId17"/>
    <p:sldLayoutId id="2147483708" r:id="rId18"/>
    <p:sldLayoutId id="2147483710" r:id="rId19"/>
    <p:sldLayoutId id="214748371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hshanul.haque@icddrb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webp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webp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webp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4.webp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8722" y="1760251"/>
            <a:ext cx="11598965" cy="1238130"/>
          </a:xfrm>
        </p:spPr>
        <p:txBody>
          <a:bodyPr/>
          <a:lstStyle/>
          <a:p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Log-binomial model for estimating the relative risk in cohort studies and clinical trials </a:t>
            </a:r>
          </a:p>
        </p:txBody>
      </p:sp>
      <p:sp>
        <p:nvSpPr>
          <p:cNvPr id="2" name="Rectangle 1"/>
          <p:cNvSpPr/>
          <p:nvPr/>
        </p:nvSpPr>
        <p:spPr>
          <a:xfrm>
            <a:off x="5383481" y="3716980"/>
            <a:ext cx="5028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Facilitated by 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Ahshanul Haque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Maternal and Child Nutrition 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Nutrition and Clinical Services  Division</a:t>
            </a:r>
          </a:p>
          <a:p>
            <a:pPr marL="225425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E-mail: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ahshanul.haque@icddrb.org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5425"/>
            <a:endParaRPr lang="en-US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1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is a most important factor with having COVID-19 positive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60000" y="504000"/>
            <a:ext cx="10272000" cy="576000"/>
          </a:xfrm>
        </p:spPr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5404516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A799B-1286-4037-820E-C920B668EA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14500" y="3562350"/>
            <a:ext cx="8953501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971675" y="800101"/>
            <a:ext cx="6324600" cy="2619375"/>
          </a:xfrm>
          <a:prstGeom prst="wedgeEllipseCallout">
            <a:avLst>
              <a:gd name="adj1" fmla="val 45504"/>
              <a:gd name="adj2" fmla="val 73272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RR=1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13994"/>
              </p:ext>
            </p:extLst>
          </p:nvPr>
        </p:nvGraphicFramePr>
        <p:xfrm>
          <a:off x="2943225" y="1597025"/>
          <a:ext cx="4552950" cy="155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4099556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562000323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(Female)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80965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(Male)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831618"/>
                  </a:ext>
                </a:extLst>
              </a:tr>
              <a:tr h="42545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Or,  Risk (Female)</a:t>
                      </a:r>
                      <a:r>
                        <a:rPr lang="en-US" sz="2000" b="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=  </a:t>
                      </a:r>
                      <a:r>
                        <a:rPr lang="en-US" sz="20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(Male)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72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015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468EA3-9265-486E-8B6B-0704C6E67B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19250" y="4438650"/>
            <a:ext cx="8953501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3533775" y="1104900"/>
            <a:ext cx="6324600" cy="2495550"/>
          </a:xfrm>
          <a:prstGeom prst="wedgeEllipseCallout">
            <a:avLst>
              <a:gd name="adj1" fmla="val 22160"/>
              <a:gd name="adj2" fmla="val 10868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 &lt; 1 is the lower risk of outcome 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4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2DB054-2E6A-44CC-A0CB-70FE83B318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19250" y="733425"/>
            <a:ext cx="8829675" cy="350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85975" y="981075"/>
          <a:ext cx="85344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 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3706"/>
              </p:ext>
            </p:extLst>
          </p:nvPr>
        </p:nvGraphicFramePr>
        <p:xfrm>
          <a:off x="2085976" y="3526155"/>
          <a:ext cx="84582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568FF7-CBD7-477D-8FB4-349E2BD57D99}"/>
              </a:ext>
            </a:extLst>
          </p:cNvPr>
          <p:cNvSpPr/>
          <p:nvPr/>
        </p:nvSpPr>
        <p:spPr>
          <a:xfrm>
            <a:off x="44069" y="4438650"/>
            <a:ext cx="11931267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79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2DB054-2E6A-44CC-A0CB-70FE83B318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19250" y="733425"/>
            <a:ext cx="8829675" cy="350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39530"/>
              </p:ext>
            </p:extLst>
          </p:nvPr>
        </p:nvGraphicFramePr>
        <p:xfrm>
          <a:off x="2085975" y="981075"/>
          <a:ext cx="85344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 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96220"/>
              </p:ext>
            </p:extLst>
          </p:nvPr>
        </p:nvGraphicFramePr>
        <p:xfrm>
          <a:off x="2085975" y="2261235"/>
          <a:ext cx="6477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D134A17-673A-4689-A958-6F1EA8B89490}"/>
              </a:ext>
            </a:extLst>
          </p:cNvPr>
          <p:cNvSpPr/>
          <p:nvPr/>
        </p:nvSpPr>
        <p:spPr>
          <a:xfrm>
            <a:off x="44069" y="4438650"/>
            <a:ext cx="11931267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602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2DB054-2E6A-44CC-A0CB-70FE83B318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19250" y="733425"/>
            <a:ext cx="8829675" cy="350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85975" y="981075"/>
          <a:ext cx="85344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 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085975" y="2261235"/>
          <a:ext cx="6477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085976" y="3526155"/>
          <a:ext cx="84582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 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 Narrow" pitchFamily="34" charset="0"/>
                        </a:rPr>
                        <a:t>x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9974B0F-E3E5-4A1A-90EE-79559548EA8B}"/>
              </a:ext>
            </a:extLst>
          </p:cNvPr>
          <p:cNvSpPr/>
          <p:nvPr/>
        </p:nvSpPr>
        <p:spPr>
          <a:xfrm>
            <a:off x="44069" y="4438650"/>
            <a:ext cx="11931267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081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EF37C-33A6-4E99-A644-26283C479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543397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7118" y="4438650"/>
            <a:ext cx="11832116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9250" y="733425"/>
            <a:ext cx="8829675" cy="350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657"/>
              </p:ext>
            </p:extLst>
          </p:nvPr>
        </p:nvGraphicFramePr>
        <p:xfrm>
          <a:off x="2085975" y="981075"/>
          <a:ext cx="85344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 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70171"/>
              </p:ext>
            </p:extLst>
          </p:nvPr>
        </p:nvGraphicFramePr>
        <p:xfrm>
          <a:off x="2085975" y="2261235"/>
          <a:ext cx="6477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1594"/>
              </p:ext>
            </p:extLst>
          </p:nvPr>
        </p:nvGraphicFramePr>
        <p:xfrm>
          <a:off x="2085976" y="3526155"/>
          <a:ext cx="84582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 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 Narrow" pitchFamily="34" charset="0"/>
                        </a:rPr>
                        <a:t>x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3837" y="5524501"/>
            <a:ext cx="11857291" cy="12598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The risk of having COVID-19 was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49%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lower among the people </a:t>
            </a:r>
            <a:r>
              <a:rPr lang="en-US" sz="2400" dirty="0">
                <a:solidFill>
                  <a:srgbClr val="FF0000"/>
                </a:solidFill>
              </a:rPr>
              <a:t>who wash their hand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than the people who do not wash</a:t>
            </a:r>
          </a:p>
        </p:txBody>
      </p:sp>
    </p:spTree>
    <p:extLst>
      <p:ext uri="{BB962C8B-B14F-4D97-AF65-F5344CB8AC3E}">
        <p14:creationId xmlns:p14="http://schemas.microsoft.com/office/powerpoint/2010/main" val="15923530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EF37C-33A6-4E99-A644-26283C4793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4069" y="4438650"/>
            <a:ext cx="11931267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9250" y="733425"/>
            <a:ext cx="8829675" cy="350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85975" y="981075"/>
          <a:ext cx="85344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 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085975" y="2261235"/>
          <a:ext cx="6477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085976" y="3526155"/>
          <a:ext cx="84582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1.49 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 Narrow" pitchFamily="34" charset="0"/>
                        </a:rPr>
                        <a:t>x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rgbClr val="FF0000"/>
                          </a:solidFill>
                        </a:rPr>
                        <a:t> Yes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2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+mn-lt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Risk (</a:t>
                      </a:r>
                      <a:r>
                        <a:rPr lang="en-US" sz="2200" dirty="0" err="1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Handwash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sz="2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No</a:t>
                      </a:r>
                      <a:r>
                        <a:rPr lang="en-US" sz="2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C549312-3376-4E65-9116-2616D6AB8AD9}"/>
              </a:ext>
            </a:extLst>
          </p:cNvPr>
          <p:cNvSpPr/>
          <p:nvPr/>
        </p:nvSpPr>
        <p:spPr>
          <a:xfrm>
            <a:off x="44068" y="5543551"/>
            <a:ext cx="11931267" cy="12598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The risk of having COVID-19 was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1.49 times less likely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among the people </a:t>
            </a:r>
            <a:r>
              <a:rPr lang="en-US" sz="2400" dirty="0">
                <a:solidFill>
                  <a:srgbClr val="FF0000"/>
                </a:solidFill>
              </a:rPr>
              <a:t>who wash their hand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than the people who do not wash </a:t>
            </a:r>
          </a:p>
        </p:txBody>
      </p:sp>
    </p:spTree>
    <p:extLst>
      <p:ext uri="{BB962C8B-B14F-4D97-AF65-F5344CB8AC3E}">
        <p14:creationId xmlns:p14="http://schemas.microsoft.com/office/powerpoint/2010/main" val="28774037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E99C89-71F8-4073-955C-6AEB53277E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6720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5D818-72DA-4673-98BC-34650FCACC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77118" y="1600200"/>
            <a:ext cx="11931267" cy="51174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Plan</a:t>
            </a:r>
          </a:p>
          <a:p>
            <a:pPr algn="just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Explorative statistics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 test the hypothesis of interest that 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risk factor of having COVID-19 positive, a simple log linear regression was assessed computing the bi-variate associations (Risk Ratio) between outcome variable and the exposure variables. To estimate adjusted Risk Ratio of the 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an exposure, generalized linear with log binomial regression model was computed after adjusting for relevant co-variates. 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62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063BF4-33C7-4789-A85D-BE95640C3A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85590" y="1600200"/>
            <a:ext cx="11622795" cy="51174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adjusted and unadjusted Risk Ratios were estimated to examine the strength of the associations computed from log linear regression which are shown in Table ##. The risk of having COVID-19 was 1.45 [RR: 1.45 (95% CI: 1.26, 1.66); p-value&lt; 0.001] time among the people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didn’t wear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 than the people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  <a:r>
              <a:rPr lang="en-US" sz="24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indicates that not wearing mask was significantly associated with having COVID-19 positive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Moreover, did not maintain social distance [RR: 1.32 (95% CI: 1.16, 1.51); p-value&lt;0.001] and handwashing practice [RR: 0.67 (95% CI: 0.57, 0.78); p-value&lt;0.001] were also associated with having COVID-19  positive.</a:t>
            </a:r>
          </a:p>
        </p:txBody>
      </p:sp>
    </p:spTree>
    <p:extLst>
      <p:ext uri="{BB962C8B-B14F-4D97-AF65-F5344CB8AC3E}">
        <p14:creationId xmlns:p14="http://schemas.microsoft.com/office/powerpoint/2010/main" val="21528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pic>
        <p:nvPicPr>
          <p:cNvPr id="15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9670" y="2906554"/>
            <a:ext cx="71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is a most important factor with having COVID-19 positive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60000" y="504000"/>
            <a:ext cx="10272000" cy="576000"/>
          </a:xfrm>
        </p:spPr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5831354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063BF4-33C7-4789-A85D-BE95640C3A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85590" y="1600200"/>
            <a:ext cx="11622795" cy="51174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adjusted and unadjusted Risk Ratios were estimated to examine the strength of the associations computed from log linear regression which are shown in Table ##. The risk of having COVID-19 was 1.45 [RR: 1.45 (95% CI: 1.26, 1.66); p-value&lt; 0.001] time among the people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didn’t wear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 than the people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  <a:r>
              <a:rPr lang="en-US" sz="24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indicates that not wearing mask was significantly associated with having COVID-19 positive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Moreover, did not maintain social distance [RR: 1.32 (95% CI: 1.16, 1.51); p-value&lt;0.001] and handwashing practice [RR: 0.67 (95% CI: 0.57, 0.78); p-value&lt;0.001] were also associated with having COVID-19  positive.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6485860" y="4731488"/>
            <a:ext cx="3838354" cy="1743739"/>
          </a:xfrm>
          <a:prstGeom prst="cloudCallout">
            <a:avLst>
              <a:gd name="adj1" fmla="val -66816"/>
              <a:gd name="adj2" fmla="val -8018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adjusting the relevant covariates</a:t>
            </a:r>
          </a:p>
        </p:txBody>
      </p:sp>
    </p:spTree>
    <p:extLst>
      <p:ext uri="{BB962C8B-B14F-4D97-AF65-F5344CB8AC3E}">
        <p14:creationId xmlns:p14="http://schemas.microsoft.com/office/powerpoint/2010/main" val="27652342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FFA6A-1506-4F8B-AEAC-56A0EA81CE40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176353" y="4013423"/>
            <a:ext cx="90807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829F1D-DEDA-4232-AEB0-3BBB15B2C0EC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 flipH="1">
            <a:off x="2267160" y="1538172"/>
            <a:ext cx="42815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7A6BA7-7964-4863-AD83-4DC6BBDE89EF}"/>
              </a:ext>
            </a:extLst>
          </p:cNvPr>
          <p:cNvCxnSpPr>
            <a:stCxn id="28" idx="2"/>
            <a:endCxn id="14" idx="7"/>
          </p:cNvCxnSpPr>
          <p:nvPr/>
        </p:nvCxnSpPr>
        <p:spPr>
          <a:xfrm flipH="1">
            <a:off x="2730142" y="1020228"/>
            <a:ext cx="2623744" cy="20174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4AB880-DD91-48B5-83F1-57E8212D6F6E}"/>
              </a:ext>
            </a:extLst>
          </p:cNvPr>
          <p:cNvCxnSpPr>
            <a:cxnSpLocks/>
            <a:stCxn id="36" idx="0"/>
            <a:endCxn id="14" idx="5"/>
          </p:cNvCxnSpPr>
          <p:nvPr/>
        </p:nvCxnSpPr>
        <p:spPr>
          <a:xfrm flipH="1" flipV="1">
            <a:off x="2730142" y="3846009"/>
            <a:ext cx="2623743" cy="19917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1FEAF8-931D-47E6-8621-98F23C81F559}"/>
              </a:ext>
            </a:extLst>
          </p:cNvPr>
          <p:cNvCxnSpPr>
            <a:cxnSpLocks/>
            <a:stCxn id="53" idx="2"/>
            <a:endCxn id="12" idx="7"/>
          </p:cNvCxnSpPr>
          <p:nvPr/>
        </p:nvCxnSpPr>
        <p:spPr>
          <a:xfrm flipH="1">
            <a:off x="7630951" y="1128798"/>
            <a:ext cx="1767932" cy="1795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68C0E7-DDF8-486B-8942-9D7F87AFCC7F}"/>
              </a:ext>
            </a:extLst>
          </p:cNvPr>
          <p:cNvCxnSpPr>
            <a:stCxn id="49" idx="0"/>
            <a:endCxn id="12" idx="5"/>
          </p:cNvCxnSpPr>
          <p:nvPr/>
        </p:nvCxnSpPr>
        <p:spPr>
          <a:xfrm flipH="1" flipV="1">
            <a:off x="7630951" y="3732238"/>
            <a:ext cx="1767932" cy="181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3FAB52-A6B1-414C-9240-8DC909779F6F}"/>
              </a:ext>
            </a:extLst>
          </p:cNvPr>
          <p:cNvCxnSpPr>
            <a:stCxn id="56" idx="1"/>
            <a:endCxn id="12" idx="6"/>
          </p:cNvCxnSpPr>
          <p:nvPr/>
        </p:nvCxnSpPr>
        <p:spPr>
          <a:xfrm flipH="1">
            <a:off x="7822724" y="3300173"/>
            <a:ext cx="1569301" cy="27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2B5884-D0D9-4979-A674-FA50DE0E9919}"/>
              </a:ext>
            </a:extLst>
          </p:cNvPr>
          <p:cNvCxnSpPr>
            <a:stCxn id="28" idx="2"/>
            <a:endCxn id="12" idx="1"/>
          </p:cNvCxnSpPr>
          <p:nvPr/>
        </p:nvCxnSpPr>
        <p:spPr>
          <a:xfrm>
            <a:off x="5353886" y="1020228"/>
            <a:ext cx="1351100" cy="190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F4B4A6-B985-4AE2-A369-4693EB89D4FE}"/>
              </a:ext>
            </a:extLst>
          </p:cNvPr>
          <p:cNvCxnSpPr>
            <a:stCxn id="24" idx="2"/>
            <a:endCxn id="12" idx="2"/>
          </p:cNvCxnSpPr>
          <p:nvPr/>
        </p:nvCxnSpPr>
        <p:spPr>
          <a:xfrm>
            <a:off x="2309975" y="1538172"/>
            <a:ext cx="4203238" cy="178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FE623-12EC-4B2B-847A-55C5844FDF12}"/>
              </a:ext>
            </a:extLst>
          </p:cNvPr>
          <p:cNvCxnSpPr>
            <a:stCxn id="36" idx="0"/>
            <a:endCxn id="12" idx="3"/>
          </p:cNvCxnSpPr>
          <p:nvPr/>
        </p:nvCxnSpPr>
        <p:spPr>
          <a:xfrm flipV="1">
            <a:off x="5353885" y="3732238"/>
            <a:ext cx="1351101" cy="210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42AC55-2419-4CA4-AE9E-AA96F217113A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V="1">
            <a:off x="2176353" y="3328065"/>
            <a:ext cx="4336860" cy="2017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BBC97D-8E38-4ADA-825F-D3E770D7360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 flipV="1">
            <a:off x="2921915" y="3328065"/>
            <a:ext cx="3591298" cy="113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668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A6B943-905D-4A7B-B65D-A5752CB83078}"/>
              </a:ext>
            </a:extLst>
          </p:cNvPr>
          <p:cNvSpPr/>
          <p:nvPr/>
        </p:nvSpPr>
        <p:spPr>
          <a:xfrm>
            <a:off x="1169772" y="544135"/>
            <a:ext cx="901219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binreg</a:t>
            </a:r>
            <a:r>
              <a:rPr lang="en-US" dirty="0"/>
              <a:t> </a:t>
            </a:r>
            <a:r>
              <a:rPr lang="en-US" dirty="0" err="1"/>
              <a:t>covid</a:t>
            </a:r>
            <a:r>
              <a:rPr lang="en-US" dirty="0"/>
              <a:t> ib0.mask ib0.edu ib0.ses ib0.social ib0.age </a:t>
            </a:r>
            <a:r>
              <a:rPr lang="en-US" dirty="0" err="1"/>
              <a:t>i.handwash</a:t>
            </a:r>
            <a:r>
              <a:rPr lang="en-US" dirty="0"/>
              <a:t> ib1.sex ib0.occu, </a:t>
            </a:r>
            <a:r>
              <a:rPr lang="en-US" dirty="0" err="1"/>
              <a:t>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076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519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7079" y="3157870"/>
            <a:ext cx="11493795" cy="12759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45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5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BF86AA-DD0F-419E-9E15-197DA25F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11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349B6-C2AE-417F-B59D-6E00077B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48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AC22C-70D9-4C6B-9A22-D22A86DA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947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7744A-FEA6-41E3-A658-7FE7AF2F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40"/>
            <a:ext cx="12192000" cy="580752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5590" y="4832497"/>
            <a:ext cx="11622795" cy="18128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After adjusting the relevant covariates, the risk of having COVID-19 was 1.42 [RR: 1.42 (95% CI: 1.14, 1.77); p-value&lt; 0.002] time among the people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didn’t wear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 than the people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  <a:r>
              <a:rPr lang="en-US" sz="24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indicates that not wearing mask was significantly associated with having COVID-19 positive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814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9670" y="2906554"/>
            <a:ext cx="71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is a most important factor with having COVID-19 positive</a:t>
            </a:r>
          </a:p>
        </p:txBody>
      </p:sp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8681" y="1239254"/>
            <a:ext cx="6836172" cy="4307305"/>
          </a:xfrm>
          <a:prstGeom prst="rect">
            <a:avLst/>
          </a:prstGeom>
          <a:solidFill>
            <a:schemeClr val="bg1"/>
          </a:solidFill>
          <a:ln w="69850" cmpd="dbl">
            <a:solidFill>
              <a:schemeClr val="bg2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difference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association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effect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801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9871" y="363071"/>
            <a:ext cx="11931267" cy="51174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Plan</a:t>
            </a:r>
          </a:p>
          <a:p>
            <a:pPr algn="just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Explorative statistics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 test the hypothesis of interest that 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risk factor of having COVID-19 positive, a simple log linear regression was assessed computing the bi-variate associations (Risk Ratio) between outcome variable and the exposure variables. To estimate adjusted Risk Ratio of the 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an exposure, generalized linear with log binomial regression model was computed after adjusting for relevant co-variates. </a:t>
            </a:r>
          </a:p>
          <a:p>
            <a:pPr algn="just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-----we used Poisson regression as an approximation of log-binomial regression since the log-binomial models did not converge----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79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Another 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 the association of not wearing mask with several COVID status such as covid-19, covid-20, covid-21, covid-22, covid-23, covid-24, covid-25, and covid-26</a:t>
            </a:r>
          </a:p>
        </p:txBody>
      </p:sp>
    </p:spTree>
    <p:extLst>
      <p:ext uri="{BB962C8B-B14F-4D97-AF65-F5344CB8AC3E}">
        <p14:creationId xmlns:p14="http://schemas.microsoft.com/office/powerpoint/2010/main" val="34129084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454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62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3283" y="504000"/>
            <a:ext cx="11685181" cy="576000"/>
          </a:xfrm>
        </p:spPr>
        <p:txBody>
          <a:bodyPr>
            <a:noAutofit/>
          </a:bodyPr>
          <a:lstStyle/>
          <a:p>
            <a:r>
              <a:rPr lang="en-US" sz="3200" dirty="0"/>
              <a:t>Table ##. Incidence of having several types of COVID status by wearing mask or not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61142"/>
              </p:ext>
            </p:extLst>
          </p:nvPr>
        </p:nvGraphicFramePr>
        <p:xfrm>
          <a:off x="393405" y="1647155"/>
          <a:ext cx="11515059" cy="4362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0265">
                  <a:extLst>
                    <a:ext uri="{9D8B030D-6E8A-4147-A177-3AD203B41FA5}">
                      <a16:colId xmlns:a16="http://schemas.microsoft.com/office/drawing/2014/main" val="189218009"/>
                    </a:ext>
                  </a:extLst>
                </a:gridCol>
                <a:gridCol w="2241598">
                  <a:extLst>
                    <a:ext uri="{9D8B030D-6E8A-4147-A177-3AD203B41FA5}">
                      <a16:colId xmlns:a16="http://schemas.microsoft.com/office/drawing/2014/main" val="3944602830"/>
                    </a:ext>
                  </a:extLst>
                </a:gridCol>
                <a:gridCol w="2241598">
                  <a:extLst>
                    <a:ext uri="{9D8B030D-6E8A-4147-A177-3AD203B41FA5}">
                      <a16:colId xmlns:a16="http://schemas.microsoft.com/office/drawing/2014/main" val="2756329265"/>
                    </a:ext>
                  </a:extLst>
                </a:gridCol>
                <a:gridCol w="2241598">
                  <a:extLst>
                    <a:ext uri="{9D8B030D-6E8A-4147-A177-3AD203B41FA5}">
                      <a16:colId xmlns:a16="http://schemas.microsoft.com/office/drawing/2014/main" val="931272798"/>
                    </a:ext>
                  </a:extLst>
                </a:gridCol>
              </a:tblGrid>
              <a:tr h="31587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mask, n (%)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69196"/>
                  </a:ext>
                </a:extLst>
              </a:tr>
              <a:tr h="315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Overall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075749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206 (68.67)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130 (43.33)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336 (56.00)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05228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176 (58.67)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124 (41.33)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300 (50.00)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748182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182 (60.67)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129 (43.00)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311 (51.83)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958338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176 (58.67)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136 (45.33)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312 (52.00)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850924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175 (58.33)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129 (43.00)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304 (50.67)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01286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162 (54.00)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116 (38.67)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278 (46.33)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359367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168 (56.00)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128 (42.67)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296 (49.33)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16040"/>
                  </a:ext>
                </a:extLst>
              </a:tr>
              <a:tr h="315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171 (57.00)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124 (41.33)</a:t>
                      </a:r>
                      <a:endParaRPr lang="en-US" sz="28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295 (49.17)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122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2925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832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28" y="0"/>
            <a:ext cx="12266428" cy="68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342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8815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34311397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3336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217974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Wearing mask is the associated factor with having COVID-19 positive in the people living in the Dhaka City, 2021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8681" y="1239254"/>
            <a:ext cx="6836172" cy="4307305"/>
          </a:xfrm>
          <a:prstGeom prst="rect">
            <a:avLst/>
          </a:prstGeom>
          <a:solidFill>
            <a:schemeClr val="bg1"/>
          </a:solidFill>
          <a:ln w="69850" cmpd="dbl">
            <a:solidFill>
              <a:schemeClr val="bg2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difference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association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effect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nip Single Corner Rectangle 2"/>
          <p:cNvSpPr/>
          <p:nvPr/>
        </p:nvSpPr>
        <p:spPr>
          <a:xfrm rot="20573496">
            <a:off x="7424960" y="1812153"/>
            <a:ext cx="2269637" cy="3389079"/>
          </a:xfrm>
          <a:prstGeom prst="snip1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p1-p0=0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m1-m0=0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r=0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β=0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OR=1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RR=1</a:t>
            </a:r>
          </a:p>
        </p:txBody>
      </p:sp>
    </p:spTree>
    <p:extLst>
      <p:ext uri="{BB962C8B-B14F-4D97-AF65-F5344CB8AC3E}">
        <p14:creationId xmlns:p14="http://schemas.microsoft.com/office/powerpoint/2010/main" val="9731885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3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11771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2748871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60505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39850444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08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177852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3437504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0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94807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4271406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44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4"/>
            <a:ext cx="11844668" cy="576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49084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7670136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020" y="312613"/>
            <a:ext cx="11844668" cy="123228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##Risk ratio as the strength of association between several types of COVID status and not wearing mask compare to the people who wore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25875"/>
              </p:ext>
            </p:extLst>
          </p:nvPr>
        </p:nvGraphicFramePr>
        <p:xfrm>
          <a:off x="202020" y="1544897"/>
          <a:ext cx="11536326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6968">
                  <a:extLst>
                    <a:ext uri="{9D8B030D-6E8A-4147-A177-3AD203B41FA5}">
                      <a16:colId xmlns:a16="http://schemas.microsoft.com/office/drawing/2014/main" val="733127414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961764994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06786224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597599799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41176580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Several types of COVID status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RR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  <a:r>
                        <a:rPr lang="en-US" sz="2400" b="1" u="none" strike="noStrike" baseline="30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0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(1.27, 1.97)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(1.14,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0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1.42 (1.13, 1.79)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1.33 (1.05, 1.67)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3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(1.13, 1.77)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(1.03, 1.63)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83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1.29 (1.03, 1.62)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(0.95, 1.49)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1.36 (1.08, 1.70)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52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1.40 (1.10, 1.77)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1.28 (1.00, 1.63)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0.048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9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1.31 (1.04, 1.65)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1.19 (0.94, 1.50)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90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Covid-26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 (1.09, 1.74)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1.25 (0.99, 1.59)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0.058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9396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2140" y="5305640"/>
            <a:ext cx="11004697" cy="1403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ratios were calculated using simple Poisson regression model for each outcome where several types of COVID status’s were the outcome variables and not wearing mask was the exposure variable; wearing mask was the reference category</a:t>
            </a:r>
          </a:p>
          <a:p>
            <a:r>
              <a:rPr lang="en-US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Adjusted for the Education, Socio economic status, Did not maintain social, HH head Age in year, Hand wash with soap, Sex of participant, Occupation in the multiple Poisson model  </a:t>
            </a:r>
          </a:p>
        </p:txBody>
      </p:sp>
    </p:spTree>
    <p:extLst>
      <p:ext uri="{BB962C8B-B14F-4D97-AF65-F5344CB8AC3E}">
        <p14:creationId xmlns:p14="http://schemas.microsoft.com/office/powerpoint/2010/main" val="286248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6" t="62325" r="6485" b="4057"/>
          <a:stretch/>
        </p:blipFill>
        <p:spPr bwMode="auto">
          <a:xfrm>
            <a:off x="1911492" y="5177642"/>
            <a:ext cx="1013796" cy="9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25882" y="5177642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9670" y="5329120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an association between wearing mask and having COVID-19 positive</a:t>
            </a:r>
          </a:p>
        </p:txBody>
      </p:sp>
      <p:pic>
        <p:nvPicPr>
          <p:cNvPr id="17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9670" y="2906554"/>
            <a:ext cx="71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is a most important factor with having COVID-19 positive</a:t>
            </a:r>
          </a:p>
        </p:txBody>
      </p:sp>
    </p:spTree>
    <p:extLst>
      <p:ext uri="{BB962C8B-B14F-4D97-AF65-F5344CB8AC3E}">
        <p14:creationId xmlns:p14="http://schemas.microsoft.com/office/powerpoint/2010/main" val="27288610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6" t="62325" r="6485" b="4057"/>
          <a:stretch/>
        </p:blipFill>
        <p:spPr bwMode="auto">
          <a:xfrm>
            <a:off x="1911492" y="5177642"/>
            <a:ext cx="1013796" cy="9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Wearing mask is the associated factor with having COVID-19 positive in the people living in the Dhaka City, 2021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25882" y="5177642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9670" y="5329120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an association between not wearing mask and having COVID-19 positive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B07A73C7-BFE9-4B3C-8D14-1A38739811FC}"/>
              </a:ext>
            </a:extLst>
          </p:cNvPr>
          <p:cNvSpPr/>
          <p:nvPr/>
        </p:nvSpPr>
        <p:spPr>
          <a:xfrm>
            <a:off x="2244000" y="504001"/>
            <a:ext cx="8222118" cy="3535051"/>
          </a:xfrm>
          <a:prstGeom prst="flowChartPunchedTap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C003CB2-293B-45B2-AEE7-2124534A0A5E}"/>
              </a:ext>
            </a:extLst>
          </p:cNvPr>
          <p:cNvSpPr/>
          <p:nvPr/>
        </p:nvSpPr>
        <p:spPr>
          <a:xfrm>
            <a:off x="2367148" y="1372053"/>
            <a:ext cx="3893127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would like to test the difference of two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proportion test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333A7B3-C4F4-4370-AFEF-5900E673EC6F}"/>
              </a:ext>
            </a:extLst>
          </p:cNvPr>
          <p:cNvSpPr/>
          <p:nvPr/>
        </p:nvSpPr>
        <p:spPr>
          <a:xfrm>
            <a:off x="6311738" y="1372053"/>
            <a:ext cx="3893127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p1=P2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P1≠P2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P1&lt;P2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P1&gt;P2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43813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6" t="62325" r="6485" b="4057"/>
          <a:stretch/>
        </p:blipFill>
        <p:spPr bwMode="auto">
          <a:xfrm>
            <a:off x="1911492" y="5177642"/>
            <a:ext cx="1013796" cy="9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Wearing mask is the associated factor with having COVID-19 positive in the people living in the Dhaka City, 2021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25882" y="5177642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9670" y="5329120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an association between not wearing mask and having COVID-19 positive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B07A73C7-BFE9-4B3C-8D14-1A38739811FC}"/>
              </a:ext>
            </a:extLst>
          </p:cNvPr>
          <p:cNvSpPr/>
          <p:nvPr/>
        </p:nvSpPr>
        <p:spPr>
          <a:xfrm>
            <a:off x="2244000" y="504001"/>
            <a:ext cx="8222118" cy="3535051"/>
          </a:xfrm>
          <a:prstGeom prst="flowChartPunchedTap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C003CB2-293B-45B2-AEE7-2124534A0A5E}"/>
              </a:ext>
            </a:extLst>
          </p:cNvPr>
          <p:cNvSpPr/>
          <p:nvPr/>
        </p:nvSpPr>
        <p:spPr>
          <a:xfrm>
            <a:off x="2367147" y="1372053"/>
            <a:ext cx="3944590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would like to test the difference of two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 test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333A7B3-C4F4-4370-AFEF-5900E673EC6F}"/>
              </a:ext>
            </a:extLst>
          </p:cNvPr>
          <p:cNvSpPr/>
          <p:nvPr/>
        </p:nvSpPr>
        <p:spPr>
          <a:xfrm>
            <a:off x="6311738" y="1372053"/>
            <a:ext cx="3893127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m1=m2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m1≠m2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m1&lt;m2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m1&gt;m2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4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6" t="62325" r="6485" b="4057"/>
          <a:stretch/>
        </p:blipFill>
        <p:spPr bwMode="auto">
          <a:xfrm>
            <a:off x="1911492" y="5177642"/>
            <a:ext cx="1013796" cy="9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Wearing mask is the associated factor with having COVID-19 positive in the people living in the Dhaka City, 2021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25882" y="5177642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9670" y="5329120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an association between not wearing mask and having COVID-19 positive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B07A73C7-BFE9-4B3C-8D14-1A38739811FC}"/>
              </a:ext>
            </a:extLst>
          </p:cNvPr>
          <p:cNvSpPr/>
          <p:nvPr/>
        </p:nvSpPr>
        <p:spPr>
          <a:xfrm>
            <a:off x="2244000" y="504001"/>
            <a:ext cx="8222118" cy="3535051"/>
          </a:xfrm>
          <a:prstGeom prst="flowChartPunchedTap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C003CB2-293B-45B2-AEE7-2124534A0A5E}"/>
              </a:ext>
            </a:extLst>
          </p:cNvPr>
          <p:cNvSpPr/>
          <p:nvPr/>
        </p:nvSpPr>
        <p:spPr>
          <a:xfrm>
            <a:off x="2367147" y="1372053"/>
            <a:ext cx="3944590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would like to test odds ratio (OR) as strength of association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333A7B3-C4F4-4370-AFEF-5900E673EC6F}"/>
              </a:ext>
            </a:extLst>
          </p:cNvPr>
          <p:cNvSpPr/>
          <p:nvPr/>
        </p:nvSpPr>
        <p:spPr>
          <a:xfrm>
            <a:off x="6311738" y="1372053"/>
            <a:ext cx="3893127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OR=1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OR≠1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OR&gt;1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OR&lt;1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252369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6" t="62325" r="6485" b="4057"/>
          <a:stretch/>
        </p:blipFill>
        <p:spPr bwMode="auto">
          <a:xfrm>
            <a:off x="1911492" y="5177642"/>
            <a:ext cx="1013796" cy="9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ull hypothesis and alternative hypothesis with 9 differe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9" r="63860" b="14325"/>
          <a:stretch/>
        </p:blipFill>
        <p:spPr bwMode="auto">
          <a:xfrm>
            <a:off x="1911493" y="3966358"/>
            <a:ext cx="1077189" cy="9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2" name="Picture 2" descr="What Is the Scientific Method? | NOAA SciJinks – All About Weat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23049" r="4910" b="30837"/>
          <a:stretch/>
        </p:blipFill>
        <p:spPr bwMode="auto">
          <a:xfrm>
            <a:off x="1911493" y="2897579"/>
            <a:ext cx="918795" cy="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725882" y="2755076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9670" y="2906554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Wearing mask is the associated factor with having COVID-19 positive in the people living in the Dhaka City, 2021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25882" y="3966359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670" y="4117837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association between wearing mask and having COVID-19 positive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25882" y="5177642"/>
            <a:ext cx="8550232" cy="9381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9670" y="5329120"/>
            <a:ext cx="70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an association between not wearing mask and having COVID-19 positive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B07A73C7-BFE9-4B3C-8D14-1A38739811FC}"/>
              </a:ext>
            </a:extLst>
          </p:cNvPr>
          <p:cNvSpPr/>
          <p:nvPr/>
        </p:nvSpPr>
        <p:spPr>
          <a:xfrm>
            <a:off x="2244000" y="504001"/>
            <a:ext cx="8222118" cy="3535051"/>
          </a:xfrm>
          <a:prstGeom prst="flowChartPunchedTap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C003CB2-293B-45B2-AEE7-2124534A0A5E}"/>
              </a:ext>
            </a:extLst>
          </p:cNvPr>
          <p:cNvSpPr/>
          <p:nvPr/>
        </p:nvSpPr>
        <p:spPr>
          <a:xfrm>
            <a:off x="2367147" y="1372053"/>
            <a:ext cx="3944590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would like to test risk ratio (RR) as strength of association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333A7B3-C4F4-4370-AFEF-5900E673EC6F}"/>
              </a:ext>
            </a:extLst>
          </p:cNvPr>
          <p:cNvSpPr/>
          <p:nvPr/>
        </p:nvSpPr>
        <p:spPr>
          <a:xfrm>
            <a:off x="6311738" y="1372053"/>
            <a:ext cx="3893127" cy="186784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RR=1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RR≠1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RR&gt;1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H</a:t>
            </a:r>
            <a:r>
              <a:rPr lang="en-US" sz="2400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RR&lt;1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01767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049D4-34DF-4C5D-A7EC-B64105D2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3E83E-6665-431B-9432-BE9B37538567}"/>
              </a:ext>
            </a:extLst>
          </p:cNvPr>
          <p:cNvGrpSpPr/>
          <p:nvPr/>
        </p:nvGrpSpPr>
        <p:grpSpPr>
          <a:xfrm>
            <a:off x="6454638" y="1303019"/>
            <a:ext cx="4140476" cy="4251961"/>
            <a:chOff x="4019551" y="1156335"/>
            <a:chExt cx="4140476" cy="4251961"/>
          </a:xfrm>
        </p:grpSpPr>
        <p:grpSp>
          <p:nvGrpSpPr>
            <p:cNvPr id="161" name="Group 54"/>
            <p:cNvGrpSpPr/>
            <p:nvPr/>
          </p:nvGrpSpPr>
          <p:grpSpPr>
            <a:xfrm>
              <a:off x="6637680" y="3537713"/>
              <a:ext cx="1309511" cy="1244051"/>
              <a:chOff x="5562600" y="4343400"/>
              <a:chExt cx="1309511" cy="1447809"/>
            </a:xfrm>
          </p:grpSpPr>
          <p:sp>
            <p:nvSpPr>
              <p:cNvPr id="162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63" name="Picture 162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164" name="Straight Arrow Connector 163"/>
            <p:cNvCxnSpPr>
              <a:endCxn id="162" idx="0"/>
            </p:cNvCxnSpPr>
            <p:nvPr/>
          </p:nvCxnSpPr>
          <p:spPr>
            <a:xfrm flipH="1">
              <a:off x="7292436" y="2400386"/>
              <a:ext cx="12865" cy="11373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26"/>
            <p:cNvGrpSpPr/>
            <p:nvPr/>
          </p:nvGrpSpPr>
          <p:grpSpPr>
            <a:xfrm>
              <a:off x="6637680" y="1156335"/>
              <a:ext cx="1309511" cy="1244050"/>
              <a:chOff x="8218311" y="98776"/>
              <a:chExt cx="1783644" cy="1872903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6" t="24643" r="2117" b="15330"/>
              <a:stretch/>
            </p:blipFill>
            <p:spPr>
              <a:xfrm>
                <a:off x="8297335" y="225774"/>
                <a:ext cx="1636887" cy="1592010"/>
              </a:xfrm>
              <a:prstGeom prst="rect">
                <a:avLst/>
              </a:prstGeom>
            </p:spPr>
          </p:pic>
          <p:sp>
            <p:nvSpPr>
              <p:cNvPr id="147" name="Rounded Rectangle 18"/>
              <p:cNvSpPr/>
              <p:nvPr/>
            </p:nvSpPr>
            <p:spPr>
              <a:xfrm>
                <a:off x="8218311" y="98776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8" name="Group 21"/>
            <p:cNvGrpSpPr/>
            <p:nvPr/>
          </p:nvGrpSpPr>
          <p:grpSpPr>
            <a:xfrm>
              <a:off x="4347094" y="1156335"/>
              <a:ext cx="1309511" cy="1244050"/>
              <a:chOff x="3386667" y="633224"/>
              <a:chExt cx="1783644" cy="1872903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3" name="Group 54"/>
            <p:cNvGrpSpPr/>
            <p:nvPr/>
          </p:nvGrpSpPr>
          <p:grpSpPr>
            <a:xfrm>
              <a:off x="4334229" y="3537713"/>
              <a:ext cx="1309511" cy="1244051"/>
              <a:chOff x="5562600" y="4343400"/>
              <a:chExt cx="1309511" cy="1447809"/>
            </a:xfrm>
          </p:grpSpPr>
          <p:sp>
            <p:nvSpPr>
              <p:cNvPr id="156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57" name="Picture 156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155" name="Straight Arrow Connector 154"/>
            <p:cNvCxnSpPr>
              <a:stCxn id="150" idx="2"/>
              <a:endCxn id="156" idx="0"/>
            </p:cNvCxnSpPr>
            <p:nvPr/>
          </p:nvCxnSpPr>
          <p:spPr>
            <a:xfrm flipH="1">
              <a:off x="4988985" y="2400386"/>
              <a:ext cx="12865" cy="11373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19551" y="4913591"/>
              <a:ext cx="1820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1401" y="4946631"/>
              <a:ext cx="1528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049D4-34DF-4C5D-A7EC-B64105D2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3E83E-6665-431B-9432-BE9B37538567}"/>
              </a:ext>
            </a:extLst>
          </p:cNvPr>
          <p:cNvGrpSpPr/>
          <p:nvPr/>
        </p:nvGrpSpPr>
        <p:grpSpPr>
          <a:xfrm>
            <a:off x="6454638" y="1303019"/>
            <a:ext cx="4140476" cy="4251961"/>
            <a:chOff x="4019551" y="1156335"/>
            <a:chExt cx="4140476" cy="4251961"/>
          </a:xfrm>
        </p:grpSpPr>
        <p:grpSp>
          <p:nvGrpSpPr>
            <p:cNvPr id="161" name="Group 54"/>
            <p:cNvGrpSpPr/>
            <p:nvPr/>
          </p:nvGrpSpPr>
          <p:grpSpPr>
            <a:xfrm>
              <a:off x="6637680" y="3537713"/>
              <a:ext cx="1309511" cy="1244051"/>
              <a:chOff x="5562600" y="4343400"/>
              <a:chExt cx="1309511" cy="1447809"/>
            </a:xfrm>
          </p:grpSpPr>
          <p:sp>
            <p:nvSpPr>
              <p:cNvPr id="162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63" name="Picture 162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164" name="Straight Arrow Connector 163"/>
            <p:cNvCxnSpPr>
              <a:endCxn id="162" idx="0"/>
            </p:cNvCxnSpPr>
            <p:nvPr/>
          </p:nvCxnSpPr>
          <p:spPr>
            <a:xfrm flipH="1">
              <a:off x="7292436" y="2400386"/>
              <a:ext cx="12865" cy="11373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26"/>
            <p:cNvGrpSpPr/>
            <p:nvPr/>
          </p:nvGrpSpPr>
          <p:grpSpPr>
            <a:xfrm>
              <a:off x="6637680" y="1156335"/>
              <a:ext cx="1309511" cy="1244050"/>
              <a:chOff x="8218311" y="98776"/>
              <a:chExt cx="1783644" cy="1872903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6" t="24643" r="2117" b="15330"/>
              <a:stretch/>
            </p:blipFill>
            <p:spPr>
              <a:xfrm>
                <a:off x="8297335" y="225774"/>
                <a:ext cx="1636887" cy="1592010"/>
              </a:xfrm>
              <a:prstGeom prst="rect">
                <a:avLst/>
              </a:prstGeom>
            </p:spPr>
          </p:pic>
          <p:sp>
            <p:nvSpPr>
              <p:cNvPr id="147" name="Rounded Rectangle 18"/>
              <p:cNvSpPr/>
              <p:nvPr/>
            </p:nvSpPr>
            <p:spPr>
              <a:xfrm>
                <a:off x="8218311" y="98776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8" name="Group 21"/>
            <p:cNvGrpSpPr/>
            <p:nvPr/>
          </p:nvGrpSpPr>
          <p:grpSpPr>
            <a:xfrm>
              <a:off x="4347094" y="1156335"/>
              <a:ext cx="1309511" cy="1244050"/>
              <a:chOff x="3386667" y="633224"/>
              <a:chExt cx="1783644" cy="1872903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3" name="Group 54"/>
            <p:cNvGrpSpPr/>
            <p:nvPr/>
          </p:nvGrpSpPr>
          <p:grpSpPr>
            <a:xfrm>
              <a:off x="4334229" y="3537713"/>
              <a:ext cx="1309511" cy="1244051"/>
              <a:chOff x="5562600" y="4343400"/>
              <a:chExt cx="1309511" cy="1447809"/>
            </a:xfrm>
          </p:grpSpPr>
          <p:sp>
            <p:nvSpPr>
              <p:cNvPr id="156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57" name="Picture 156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155" name="Straight Arrow Connector 154"/>
            <p:cNvCxnSpPr>
              <a:stCxn id="150" idx="2"/>
              <a:endCxn id="156" idx="0"/>
            </p:cNvCxnSpPr>
            <p:nvPr/>
          </p:nvCxnSpPr>
          <p:spPr>
            <a:xfrm flipH="1">
              <a:off x="4988985" y="2400386"/>
              <a:ext cx="12865" cy="11373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19551" y="4913591"/>
              <a:ext cx="1820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1401" y="4946631"/>
              <a:ext cx="1528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P0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91A5621-A313-4730-9CA5-0E8EA427750D}"/>
              </a:ext>
            </a:extLst>
          </p:cNvPr>
          <p:cNvSpPr/>
          <p:nvPr/>
        </p:nvSpPr>
        <p:spPr>
          <a:xfrm>
            <a:off x="318052" y="1178830"/>
            <a:ext cx="6136586" cy="1822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test hypothesis:</a:t>
            </a:r>
          </a:p>
          <a:p>
            <a:pPr marL="396875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P1=P0; Excess risk / Risk difference</a:t>
            </a:r>
          </a:p>
          <a:p>
            <a:pPr marL="396875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P1/P0; Relative risk/ Risk ratio</a:t>
            </a:r>
          </a:p>
          <a:p>
            <a:pPr marL="396875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any effect size</a:t>
            </a:r>
          </a:p>
        </p:txBody>
      </p:sp>
    </p:spTree>
    <p:extLst>
      <p:ext uri="{BB962C8B-B14F-4D97-AF65-F5344CB8AC3E}">
        <p14:creationId xmlns:p14="http://schemas.microsoft.com/office/powerpoint/2010/main" val="322898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049D4-34DF-4C5D-A7EC-B64105D2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54738" y="1174122"/>
            <a:ext cx="8657211" cy="5633062"/>
            <a:chOff x="330737" y="1174122"/>
            <a:chExt cx="8657211" cy="5633062"/>
          </a:xfrm>
        </p:grpSpPr>
        <p:grpSp>
          <p:nvGrpSpPr>
            <p:cNvPr id="148" name="Group 21"/>
            <p:cNvGrpSpPr/>
            <p:nvPr/>
          </p:nvGrpSpPr>
          <p:grpSpPr>
            <a:xfrm>
              <a:off x="3616901" y="1174122"/>
              <a:ext cx="1127897" cy="851187"/>
              <a:chOff x="3386667" y="633224"/>
              <a:chExt cx="1783644" cy="1872903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754198" y="3012274"/>
              <a:ext cx="1286420" cy="1154003"/>
              <a:chOff x="3810353" y="3334091"/>
              <a:chExt cx="990600" cy="851187"/>
            </a:xfrm>
          </p:grpSpPr>
          <p:pic>
            <p:nvPicPr>
              <p:cNvPr id="157" name="Picture 156" descr="1811485141599778122-512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353" y="3334091"/>
                <a:ext cx="990600" cy="851187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3810353" y="3334091"/>
                <a:ext cx="990600" cy="85118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32154" y="5104810"/>
              <a:ext cx="1127897" cy="851187"/>
              <a:chOff x="1491478" y="2924516"/>
              <a:chExt cx="720206" cy="66294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1491478" y="292451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99" r="36196"/>
              <a:stretch/>
            </p:blipFill>
            <p:spPr>
              <a:xfrm>
                <a:off x="1603541" y="3001634"/>
                <a:ext cx="453248" cy="436892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213952" y="1960350"/>
              <a:ext cx="1220444" cy="901363"/>
              <a:chOff x="203658" y="748530"/>
              <a:chExt cx="779301" cy="702019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94" b="10873"/>
              <a:stretch/>
            </p:blipFill>
            <p:spPr>
              <a:xfrm>
                <a:off x="203658" y="748531"/>
                <a:ext cx="779301" cy="702018"/>
              </a:xfrm>
              <a:prstGeom prst="rect">
                <a:avLst/>
              </a:prstGeom>
            </p:spPr>
          </p:pic>
          <p:sp>
            <p:nvSpPr>
              <p:cNvPr id="32" name="Rounded Rectangle 31"/>
              <p:cNvSpPr/>
              <p:nvPr/>
            </p:nvSpPr>
            <p:spPr>
              <a:xfrm>
                <a:off x="262753" y="748530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30737" y="4043858"/>
              <a:ext cx="1127897" cy="851187"/>
              <a:chOff x="262753" y="2935811"/>
              <a:chExt cx="720206" cy="662940"/>
            </a:xfrm>
          </p:grpSpPr>
          <p:pic>
            <p:nvPicPr>
              <p:cNvPr id="1028" name="Picture 4" descr="Resources And Useful Links – Changemakers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897" y="2983013"/>
                <a:ext cx="604443" cy="60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262753" y="2935811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672078" y="5339183"/>
              <a:ext cx="1127897" cy="851187"/>
              <a:chOff x="359897" y="4145486"/>
              <a:chExt cx="720206" cy="662940"/>
            </a:xfrm>
          </p:grpSpPr>
          <p:pic>
            <p:nvPicPr>
              <p:cNvPr id="1030" name="Picture 6" descr="Book Education Logo Png, Transparent Png - kind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33" t="6606" r="19127" b="22558"/>
              <a:stretch/>
            </p:blipFill>
            <p:spPr bwMode="auto">
              <a:xfrm>
                <a:off x="426612" y="4145486"/>
                <a:ext cx="622903" cy="619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ounded Rectangle 34"/>
              <p:cNvSpPr/>
              <p:nvPr/>
            </p:nvSpPr>
            <p:spPr>
              <a:xfrm>
                <a:off x="359897" y="41454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60051" y="3012274"/>
              <a:ext cx="1127897" cy="851187"/>
              <a:chOff x="262753" y="1862955"/>
              <a:chExt cx="720206" cy="6629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262753" y="1862955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1033A6E-1F94-DC41-8DC8-CE5E3A777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75000"/>
              </a:blip>
              <a:stretch>
                <a:fillRect/>
              </a:stretch>
            </p:blipFill>
            <p:spPr>
              <a:xfrm>
                <a:off x="426612" y="1926328"/>
                <a:ext cx="422228" cy="421189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958556" y="5955997"/>
              <a:ext cx="1127897" cy="851187"/>
              <a:chOff x="359897" y="5136086"/>
              <a:chExt cx="720206" cy="6629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359897" y="51360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04" t="5832" r="24780" b="4176"/>
              <a:stretch/>
            </p:blipFill>
            <p:spPr>
              <a:xfrm>
                <a:off x="380684" y="5238751"/>
                <a:ext cx="583656" cy="43325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903209" y="1448532"/>
              <a:ext cx="957080" cy="999641"/>
              <a:chOff x="1585606" y="600075"/>
              <a:chExt cx="1033768" cy="1038215"/>
            </a:xfrm>
          </p:grpSpPr>
          <p:pic>
            <p:nvPicPr>
              <p:cNvPr id="1032" name="Picture 8" descr="Age Png - Age Group Icon Transparent PNG - 1421x999 - Free Download on  Nice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2294" y="600076"/>
                <a:ext cx="860386" cy="1038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1585606" y="600075"/>
                <a:ext cx="1033768" cy="99964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6" name="Straight Arrow Connector 15"/>
            <p:cNvCxnSpPr>
              <a:endCxn id="4" idx="2"/>
            </p:cNvCxnSpPr>
            <p:nvPr/>
          </p:nvCxnSpPr>
          <p:spPr>
            <a:xfrm flipV="1">
              <a:off x="1458634" y="3589276"/>
              <a:ext cx="2295564" cy="5770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4" idx="1"/>
            </p:cNvCxnSpPr>
            <p:nvPr/>
          </p:nvCxnSpPr>
          <p:spPr>
            <a:xfrm>
              <a:off x="2434396" y="2638425"/>
              <a:ext cx="1508194" cy="5428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0" idx="2"/>
            </p:cNvCxnSpPr>
            <p:nvPr/>
          </p:nvCxnSpPr>
          <p:spPr>
            <a:xfrm>
              <a:off x="4180850" y="2025309"/>
              <a:ext cx="86350" cy="9869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905159" y="2411032"/>
              <a:ext cx="1069049" cy="770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1"/>
              <a:endCxn id="4" idx="6"/>
            </p:cNvCxnSpPr>
            <p:nvPr/>
          </p:nvCxnSpPr>
          <p:spPr>
            <a:xfrm flipH="1">
              <a:off x="5040618" y="3437868"/>
              <a:ext cx="2819433" cy="1514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4" idx="5"/>
            </p:cNvCxnSpPr>
            <p:nvPr/>
          </p:nvCxnSpPr>
          <p:spPr>
            <a:xfrm flipH="1" flipV="1">
              <a:off x="4852226" y="3997277"/>
              <a:ext cx="1879928" cy="12065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6" idx="0"/>
            </p:cNvCxnSpPr>
            <p:nvPr/>
          </p:nvCxnSpPr>
          <p:spPr>
            <a:xfrm flipV="1">
              <a:off x="4522505" y="4166277"/>
              <a:ext cx="0" cy="17897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" idx="3"/>
            </p:cNvCxnSpPr>
            <p:nvPr/>
          </p:nvCxnSpPr>
          <p:spPr>
            <a:xfrm flipV="1">
              <a:off x="2752072" y="3997277"/>
              <a:ext cx="1190518" cy="13419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107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049D4-34DF-4C5D-A7EC-B64105D2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95274" y="1855394"/>
            <a:ext cx="4316674" cy="3102603"/>
            <a:chOff x="330737" y="1174122"/>
            <a:chExt cx="8657211" cy="5633062"/>
          </a:xfrm>
        </p:grpSpPr>
        <p:grpSp>
          <p:nvGrpSpPr>
            <p:cNvPr id="148" name="Group 21"/>
            <p:cNvGrpSpPr/>
            <p:nvPr/>
          </p:nvGrpSpPr>
          <p:grpSpPr>
            <a:xfrm>
              <a:off x="3616901" y="1174122"/>
              <a:ext cx="1127897" cy="851187"/>
              <a:chOff x="3386667" y="633224"/>
              <a:chExt cx="1783644" cy="1872903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754198" y="3012274"/>
              <a:ext cx="1286420" cy="1154003"/>
              <a:chOff x="3810353" y="3334091"/>
              <a:chExt cx="990600" cy="851187"/>
            </a:xfrm>
          </p:grpSpPr>
          <p:pic>
            <p:nvPicPr>
              <p:cNvPr id="157" name="Picture 156" descr="1811485141599778122-512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353" y="3334091"/>
                <a:ext cx="990600" cy="851187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3810353" y="3334091"/>
                <a:ext cx="990600" cy="85118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32154" y="5104810"/>
              <a:ext cx="1127897" cy="851187"/>
              <a:chOff x="1491478" y="2924516"/>
              <a:chExt cx="720206" cy="66294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1491478" y="292451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99" r="36196"/>
              <a:stretch/>
            </p:blipFill>
            <p:spPr>
              <a:xfrm>
                <a:off x="1603541" y="3001634"/>
                <a:ext cx="453248" cy="436892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213952" y="1960350"/>
              <a:ext cx="1220444" cy="901363"/>
              <a:chOff x="203658" y="748530"/>
              <a:chExt cx="779301" cy="702019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94" b="10873"/>
              <a:stretch/>
            </p:blipFill>
            <p:spPr>
              <a:xfrm>
                <a:off x="203658" y="748531"/>
                <a:ext cx="779301" cy="702018"/>
              </a:xfrm>
              <a:prstGeom prst="rect">
                <a:avLst/>
              </a:prstGeom>
            </p:spPr>
          </p:pic>
          <p:sp>
            <p:nvSpPr>
              <p:cNvPr id="32" name="Rounded Rectangle 31"/>
              <p:cNvSpPr/>
              <p:nvPr/>
            </p:nvSpPr>
            <p:spPr>
              <a:xfrm>
                <a:off x="262753" y="748530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30737" y="4043858"/>
              <a:ext cx="1127897" cy="851187"/>
              <a:chOff x="262753" y="2935811"/>
              <a:chExt cx="720206" cy="662940"/>
            </a:xfrm>
          </p:grpSpPr>
          <p:pic>
            <p:nvPicPr>
              <p:cNvPr id="1028" name="Picture 4" descr="Resources And Useful Links – Changemakers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897" y="2983013"/>
                <a:ext cx="604443" cy="60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262753" y="2935811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672078" y="5339183"/>
              <a:ext cx="1127897" cy="851187"/>
              <a:chOff x="359897" y="4145486"/>
              <a:chExt cx="720206" cy="662940"/>
            </a:xfrm>
          </p:grpSpPr>
          <p:pic>
            <p:nvPicPr>
              <p:cNvPr id="1030" name="Picture 6" descr="Book Education Logo Png, Transparent Png - kind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33" t="6606" r="19127" b="22558"/>
              <a:stretch/>
            </p:blipFill>
            <p:spPr bwMode="auto">
              <a:xfrm>
                <a:off x="426612" y="4145486"/>
                <a:ext cx="622903" cy="619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ounded Rectangle 34"/>
              <p:cNvSpPr/>
              <p:nvPr/>
            </p:nvSpPr>
            <p:spPr>
              <a:xfrm>
                <a:off x="359897" y="41454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60051" y="3012274"/>
              <a:ext cx="1127897" cy="851187"/>
              <a:chOff x="262753" y="1862955"/>
              <a:chExt cx="720206" cy="6629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262753" y="1862955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1033A6E-1F94-DC41-8DC8-CE5E3A777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75000"/>
              </a:blip>
              <a:stretch>
                <a:fillRect/>
              </a:stretch>
            </p:blipFill>
            <p:spPr>
              <a:xfrm>
                <a:off x="426612" y="1926328"/>
                <a:ext cx="422228" cy="421189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958556" y="5955997"/>
              <a:ext cx="1127897" cy="851187"/>
              <a:chOff x="359897" y="5136086"/>
              <a:chExt cx="720206" cy="6629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359897" y="51360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04" t="5832" r="24780" b="4176"/>
              <a:stretch/>
            </p:blipFill>
            <p:spPr>
              <a:xfrm>
                <a:off x="380684" y="5238751"/>
                <a:ext cx="583656" cy="43325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903209" y="1448532"/>
              <a:ext cx="957080" cy="999641"/>
              <a:chOff x="1585606" y="600075"/>
              <a:chExt cx="1033768" cy="1038215"/>
            </a:xfrm>
          </p:grpSpPr>
          <p:pic>
            <p:nvPicPr>
              <p:cNvPr id="1032" name="Picture 8" descr="Age Png - Age Group Icon Transparent PNG - 1421x999 - Free Download on  Nice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2294" y="600076"/>
                <a:ext cx="860386" cy="1038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1585606" y="600075"/>
                <a:ext cx="1033768" cy="99964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6" name="Straight Arrow Connector 15"/>
            <p:cNvCxnSpPr>
              <a:endCxn id="4" idx="2"/>
            </p:cNvCxnSpPr>
            <p:nvPr/>
          </p:nvCxnSpPr>
          <p:spPr>
            <a:xfrm flipV="1">
              <a:off x="1458634" y="3589276"/>
              <a:ext cx="2295564" cy="5770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4" idx="1"/>
            </p:cNvCxnSpPr>
            <p:nvPr/>
          </p:nvCxnSpPr>
          <p:spPr>
            <a:xfrm>
              <a:off x="2434396" y="2638425"/>
              <a:ext cx="1508194" cy="5428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0" idx="2"/>
            </p:cNvCxnSpPr>
            <p:nvPr/>
          </p:nvCxnSpPr>
          <p:spPr>
            <a:xfrm>
              <a:off x="4180850" y="2025309"/>
              <a:ext cx="86350" cy="9869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905159" y="2411032"/>
              <a:ext cx="1069049" cy="770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1"/>
              <a:endCxn id="4" idx="6"/>
            </p:cNvCxnSpPr>
            <p:nvPr/>
          </p:nvCxnSpPr>
          <p:spPr>
            <a:xfrm flipH="1">
              <a:off x="5040618" y="3437868"/>
              <a:ext cx="2819433" cy="1514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4" idx="5"/>
            </p:cNvCxnSpPr>
            <p:nvPr/>
          </p:nvCxnSpPr>
          <p:spPr>
            <a:xfrm flipH="1" flipV="1">
              <a:off x="4852226" y="3997277"/>
              <a:ext cx="1879928" cy="12065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6" idx="0"/>
            </p:cNvCxnSpPr>
            <p:nvPr/>
          </p:nvCxnSpPr>
          <p:spPr>
            <a:xfrm flipV="1">
              <a:off x="4522505" y="4166277"/>
              <a:ext cx="0" cy="17897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" idx="3"/>
            </p:cNvCxnSpPr>
            <p:nvPr/>
          </p:nvCxnSpPr>
          <p:spPr>
            <a:xfrm flipV="1">
              <a:off x="2752072" y="3997277"/>
              <a:ext cx="1190518" cy="13419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733550" y="1609725"/>
            <a:ext cx="4333875" cy="46863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17884"/>
              </p:ext>
            </p:extLst>
          </p:nvPr>
        </p:nvGraphicFramePr>
        <p:xfrm>
          <a:off x="1838324" y="1650355"/>
          <a:ext cx="4133850" cy="4276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8876">
                  <a:extLst>
                    <a:ext uri="{9D8B030D-6E8A-4147-A177-3AD203B41FA5}">
                      <a16:colId xmlns:a16="http://schemas.microsoft.com/office/drawing/2014/main" val="430191817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1403255700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707562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wear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No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7046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Age&gt;40y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40y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4717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711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wash hand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0342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 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0829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Educated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9637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Ocupation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6227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Maintain social Distance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9439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P(Having Covid-19) 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81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38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049D4-34DF-4C5D-A7EC-B64105D2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95274" y="1855394"/>
            <a:ext cx="4316674" cy="3102603"/>
            <a:chOff x="330737" y="1174122"/>
            <a:chExt cx="8657211" cy="5633062"/>
          </a:xfrm>
        </p:grpSpPr>
        <p:grpSp>
          <p:nvGrpSpPr>
            <p:cNvPr id="148" name="Group 21"/>
            <p:cNvGrpSpPr/>
            <p:nvPr/>
          </p:nvGrpSpPr>
          <p:grpSpPr>
            <a:xfrm>
              <a:off x="3616901" y="1174122"/>
              <a:ext cx="1127897" cy="851187"/>
              <a:chOff x="3386667" y="633224"/>
              <a:chExt cx="1783644" cy="1872903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754198" y="3012274"/>
              <a:ext cx="1286420" cy="1154003"/>
              <a:chOff x="3810353" y="3334091"/>
              <a:chExt cx="990600" cy="851187"/>
            </a:xfrm>
          </p:grpSpPr>
          <p:pic>
            <p:nvPicPr>
              <p:cNvPr id="157" name="Picture 156" descr="1811485141599778122-512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353" y="3334091"/>
                <a:ext cx="990600" cy="851187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3810353" y="3334091"/>
                <a:ext cx="990600" cy="85118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32154" y="5104810"/>
              <a:ext cx="1127897" cy="851187"/>
              <a:chOff x="1491478" y="2924516"/>
              <a:chExt cx="720206" cy="66294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1491478" y="292451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99" r="36196"/>
              <a:stretch/>
            </p:blipFill>
            <p:spPr>
              <a:xfrm>
                <a:off x="1603541" y="3001634"/>
                <a:ext cx="453248" cy="436892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213952" y="1960350"/>
              <a:ext cx="1220444" cy="901363"/>
              <a:chOff x="203658" y="748530"/>
              <a:chExt cx="779301" cy="702019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94" b="10873"/>
              <a:stretch/>
            </p:blipFill>
            <p:spPr>
              <a:xfrm>
                <a:off x="203658" y="748531"/>
                <a:ext cx="779301" cy="702018"/>
              </a:xfrm>
              <a:prstGeom prst="rect">
                <a:avLst/>
              </a:prstGeom>
            </p:spPr>
          </p:pic>
          <p:sp>
            <p:nvSpPr>
              <p:cNvPr id="32" name="Rounded Rectangle 31"/>
              <p:cNvSpPr/>
              <p:nvPr/>
            </p:nvSpPr>
            <p:spPr>
              <a:xfrm>
                <a:off x="262753" y="748530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30737" y="4043858"/>
              <a:ext cx="1127897" cy="851187"/>
              <a:chOff x="262753" y="2935811"/>
              <a:chExt cx="720206" cy="662940"/>
            </a:xfrm>
          </p:grpSpPr>
          <p:pic>
            <p:nvPicPr>
              <p:cNvPr id="1028" name="Picture 4" descr="Resources And Useful Links – Changemakers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897" y="2983013"/>
                <a:ext cx="604443" cy="60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262753" y="2935811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672078" y="5339183"/>
              <a:ext cx="1127897" cy="851187"/>
              <a:chOff x="359897" y="4145486"/>
              <a:chExt cx="720206" cy="662940"/>
            </a:xfrm>
          </p:grpSpPr>
          <p:pic>
            <p:nvPicPr>
              <p:cNvPr id="1030" name="Picture 6" descr="Book Education Logo Png, Transparent Png - kind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33" t="6606" r="19127" b="22558"/>
              <a:stretch/>
            </p:blipFill>
            <p:spPr bwMode="auto">
              <a:xfrm>
                <a:off x="426612" y="4145486"/>
                <a:ext cx="622903" cy="619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ounded Rectangle 34"/>
              <p:cNvSpPr/>
              <p:nvPr/>
            </p:nvSpPr>
            <p:spPr>
              <a:xfrm>
                <a:off x="359897" y="41454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60051" y="3012274"/>
              <a:ext cx="1127897" cy="851187"/>
              <a:chOff x="262753" y="1862955"/>
              <a:chExt cx="720206" cy="6629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262753" y="1862955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1033A6E-1F94-DC41-8DC8-CE5E3A777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75000"/>
              </a:blip>
              <a:stretch>
                <a:fillRect/>
              </a:stretch>
            </p:blipFill>
            <p:spPr>
              <a:xfrm>
                <a:off x="426612" y="1926328"/>
                <a:ext cx="422228" cy="421189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958556" y="5955997"/>
              <a:ext cx="1127897" cy="851187"/>
              <a:chOff x="359897" y="5136086"/>
              <a:chExt cx="720206" cy="6629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359897" y="5136086"/>
                <a:ext cx="720206" cy="66294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04" t="5832" r="24780" b="4176"/>
              <a:stretch/>
            </p:blipFill>
            <p:spPr>
              <a:xfrm>
                <a:off x="380684" y="5238751"/>
                <a:ext cx="583656" cy="43325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903209" y="1448532"/>
              <a:ext cx="957080" cy="999641"/>
              <a:chOff x="1585606" y="600075"/>
              <a:chExt cx="1033768" cy="1038215"/>
            </a:xfrm>
          </p:grpSpPr>
          <p:pic>
            <p:nvPicPr>
              <p:cNvPr id="1032" name="Picture 8" descr="Age Png - Age Group Icon Transparent PNG - 1421x999 - Free Download on  Nice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2294" y="600076"/>
                <a:ext cx="860386" cy="1038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1585606" y="600075"/>
                <a:ext cx="1033768" cy="99964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6" name="Straight Arrow Connector 15"/>
            <p:cNvCxnSpPr>
              <a:endCxn id="4" idx="2"/>
            </p:cNvCxnSpPr>
            <p:nvPr/>
          </p:nvCxnSpPr>
          <p:spPr>
            <a:xfrm flipV="1">
              <a:off x="1458634" y="3589276"/>
              <a:ext cx="2295564" cy="5770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4" idx="1"/>
            </p:cNvCxnSpPr>
            <p:nvPr/>
          </p:nvCxnSpPr>
          <p:spPr>
            <a:xfrm>
              <a:off x="2434396" y="2638425"/>
              <a:ext cx="1508194" cy="5428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0" idx="2"/>
            </p:cNvCxnSpPr>
            <p:nvPr/>
          </p:nvCxnSpPr>
          <p:spPr>
            <a:xfrm>
              <a:off x="4180850" y="2025309"/>
              <a:ext cx="86350" cy="9869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905159" y="2411032"/>
              <a:ext cx="1069049" cy="770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1"/>
              <a:endCxn id="4" idx="6"/>
            </p:cNvCxnSpPr>
            <p:nvPr/>
          </p:nvCxnSpPr>
          <p:spPr>
            <a:xfrm flipH="1">
              <a:off x="5040618" y="3437868"/>
              <a:ext cx="2819433" cy="1514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4" idx="5"/>
            </p:cNvCxnSpPr>
            <p:nvPr/>
          </p:nvCxnSpPr>
          <p:spPr>
            <a:xfrm flipH="1" flipV="1">
              <a:off x="4852226" y="3997277"/>
              <a:ext cx="1879928" cy="12065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6" idx="0"/>
            </p:cNvCxnSpPr>
            <p:nvPr/>
          </p:nvCxnSpPr>
          <p:spPr>
            <a:xfrm flipV="1">
              <a:off x="4522505" y="4166277"/>
              <a:ext cx="0" cy="17897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" idx="3"/>
            </p:cNvCxnSpPr>
            <p:nvPr/>
          </p:nvCxnSpPr>
          <p:spPr>
            <a:xfrm flipV="1">
              <a:off x="2752072" y="3997277"/>
              <a:ext cx="1190518" cy="13419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733550" y="1609725"/>
            <a:ext cx="4333875" cy="46863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94942"/>
              </p:ext>
            </p:extLst>
          </p:nvPr>
        </p:nvGraphicFramePr>
        <p:xfrm>
          <a:off x="1838324" y="1650355"/>
          <a:ext cx="4133850" cy="4276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8876">
                  <a:extLst>
                    <a:ext uri="{9D8B030D-6E8A-4147-A177-3AD203B41FA5}">
                      <a16:colId xmlns:a16="http://schemas.microsoft.com/office/drawing/2014/main" val="430191817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1403255700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707562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wear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No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7046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Age&gt;40y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40y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4717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711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wash hand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0342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SES 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Rich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0829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Educated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9637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Ocupation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6227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 you Maintain social Distance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9439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P(Having Covid-19) 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???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81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97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the relationship that exists, on average, between the dependent variable and the independent variable (explanatory variable)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 the effect of each of the explanatory variable on the dependent variable, controlling the effects of all other explanatory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 the value of dependent variable for a given value of the explanatory variables</a:t>
            </a:r>
          </a:p>
        </p:txBody>
      </p:sp>
    </p:spTree>
    <p:extLst>
      <p:ext uri="{BB962C8B-B14F-4D97-AF65-F5344CB8AC3E}">
        <p14:creationId xmlns:p14="http://schemas.microsoft.com/office/powerpoint/2010/main" val="121819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Type of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19881" y="1620001"/>
            <a:ext cx="8427394" cy="3123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Probit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binomial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7350" y="4867276"/>
            <a:ext cx="874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variable is binary outcome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3675" y="2191502"/>
            <a:ext cx="4038600" cy="1389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sectional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RCT</a:t>
            </a:r>
          </a:p>
          <a:p>
            <a:pPr marL="6286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Case-control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263575"/>
            <a:ext cx="257175" cy="24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587425"/>
            <a:ext cx="257175" cy="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1" y="2954737"/>
            <a:ext cx="257175" cy="24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61" y="3265088"/>
            <a:ext cx="316313" cy="3163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43675" y="3686927"/>
            <a:ext cx="4038600" cy="980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ratio/relative risk</a:t>
            </a:r>
          </a:p>
          <a:p>
            <a:pPr marL="57150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difference/ excess risk</a:t>
            </a:r>
          </a:p>
        </p:txBody>
      </p:sp>
    </p:spTree>
    <p:extLst>
      <p:ext uri="{BB962C8B-B14F-4D97-AF65-F5344CB8AC3E}">
        <p14:creationId xmlns:p14="http://schemas.microsoft.com/office/powerpoint/2010/main" val="181121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81200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1524000" y="1405975"/>
            <a:ext cx="89154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714500" y="3880310"/>
            <a:ext cx="8591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</p:spTree>
    <p:extLst>
      <p:ext uri="{BB962C8B-B14F-4D97-AF65-F5344CB8AC3E}">
        <p14:creationId xmlns:p14="http://schemas.microsoft.com/office/powerpoint/2010/main" val="252912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81200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1524000" y="1405975"/>
            <a:ext cx="89154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685925" y="4274666"/>
            <a:ext cx="8591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one of the most important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6A36E4FC-5924-4C2E-8C26-7EA36D7B2367}"/>
              </a:ext>
            </a:extLst>
          </p:cNvPr>
          <p:cNvSpPr/>
          <p:nvPr/>
        </p:nvSpPr>
        <p:spPr>
          <a:xfrm>
            <a:off x="3536245" y="1438382"/>
            <a:ext cx="4314825" cy="25050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Negative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Wearing mask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68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188976" y="1405975"/>
            <a:ext cx="89154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C4F55-AEAA-4E1B-9DD4-753835CD8A16}"/>
              </a:ext>
            </a:extLst>
          </p:cNvPr>
          <p:cNvSpPr/>
          <p:nvPr/>
        </p:nvSpPr>
        <p:spPr>
          <a:xfrm>
            <a:off x="1371600" y="1911751"/>
            <a:ext cx="6549887" cy="1244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Study design: Prospective cohort</a:t>
            </a:r>
          </a:p>
        </p:txBody>
      </p:sp>
    </p:spTree>
    <p:extLst>
      <p:ext uri="{BB962C8B-B14F-4D97-AF65-F5344CB8AC3E}">
        <p14:creationId xmlns:p14="http://schemas.microsoft.com/office/powerpoint/2010/main" val="25703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188976" y="1405975"/>
            <a:ext cx="89154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</p:spTree>
    <p:extLst>
      <p:ext uri="{BB962C8B-B14F-4D97-AF65-F5344CB8AC3E}">
        <p14:creationId xmlns:p14="http://schemas.microsoft.com/office/powerpoint/2010/main" val="208340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7412B-4803-43E2-9E8E-69C7207E2C00}"/>
              </a:ext>
            </a:extLst>
          </p:cNvPr>
          <p:cNvSpPr/>
          <p:nvPr/>
        </p:nvSpPr>
        <p:spPr>
          <a:xfrm>
            <a:off x="5129784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design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D88FD6-4B30-43DB-857A-114E9B95BAB7}"/>
              </a:ext>
            </a:extLst>
          </p:cNvPr>
          <p:cNvSpPr/>
          <p:nvPr/>
        </p:nvSpPr>
        <p:spPr>
          <a:xfrm>
            <a:off x="7891272" y="4553712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774407-CB11-488D-B168-AC1B44FB7A20}"/>
              </a:ext>
            </a:extLst>
          </p:cNvPr>
          <p:cNvSpPr/>
          <p:nvPr/>
        </p:nvSpPr>
        <p:spPr>
          <a:xfrm>
            <a:off x="7891272" y="5436108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1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4303776" y="1405975"/>
            <a:ext cx="48006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</p:spTree>
    <p:extLst>
      <p:ext uri="{BB962C8B-B14F-4D97-AF65-F5344CB8AC3E}">
        <p14:creationId xmlns:p14="http://schemas.microsoft.com/office/powerpoint/2010/main" val="1266596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4303776" y="1405975"/>
            <a:ext cx="48006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9D3CC-1E31-403D-BEF7-9B2ECCDDC412}"/>
              </a:ext>
            </a:extLst>
          </p:cNvPr>
          <p:cNvSpPr/>
          <p:nvPr/>
        </p:nvSpPr>
        <p:spPr>
          <a:xfrm>
            <a:off x="28907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</p:spTree>
    <p:extLst>
      <p:ext uri="{BB962C8B-B14F-4D97-AF65-F5344CB8AC3E}">
        <p14:creationId xmlns:p14="http://schemas.microsoft.com/office/powerpoint/2010/main" val="1604671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4303776" y="1405975"/>
            <a:ext cx="48006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746EB-84D3-4509-A52D-746390E53645}"/>
              </a:ext>
            </a:extLst>
          </p:cNvPr>
          <p:cNvSpPr/>
          <p:nvPr/>
        </p:nvSpPr>
        <p:spPr>
          <a:xfrm>
            <a:off x="4456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q1=1-p1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9ACC57-2EE7-41A2-85BB-E85218E7F56B}"/>
              </a:ext>
            </a:extLst>
          </p:cNvPr>
          <p:cNvSpPr/>
          <p:nvPr/>
        </p:nvSpPr>
        <p:spPr>
          <a:xfrm>
            <a:off x="28907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</p:spTree>
    <p:extLst>
      <p:ext uri="{BB962C8B-B14F-4D97-AF65-F5344CB8AC3E}">
        <p14:creationId xmlns:p14="http://schemas.microsoft.com/office/powerpoint/2010/main" val="327973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4303776" y="1405975"/>
            <a:ext cx="4800600" cy="298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wearing mask is a one of the most important factor of having COVID-19 positive among people living in the Dhaka City, 2022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8907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E49CBF-8A18-413C-9166-13BDF5F6A8C6}"/>
              </a:ext>
            </a:extLst>
          </p:cNvPr>
          <p:cNvSpPr/>
          <p:nvPr/>
        </p:nvSpPr>
        <p:spPr>
          <a:xfrm>
            <a:off x="4456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q1=1-p1</a:t>
            </a:r>
          </a:p>
        </p:txBody>
      </p:sp>
    </p:spTree>
    <p:extLst>
      <p:ext uri="{BB962C8B-B14F-4D97-AF65-F5344CB8AC3E}">
        <p14:creationId xmlns:p14="http://schemas.microsoft.com/office/powerpoint/2010/main" val="4065407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8907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E49CBF-8A18-413C-9166-13BDF5F6A8C6}"/>
              </a:ext>
            </a:extLst>
          </p:cNvPr>
          <p:cNvSpPr/>
          <p:nvPr/>
        </p:nvSpPr>
        <p:spPr>
          <a:xfrm>
            <a:off x="4456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q1=1-p1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75108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8EC353-0B77-4E16-87A8-FDA40BFBBB00}"/>
              </a:ext>
            </a:extLst>
          </p:cNvPr>
          <p:cNvSpPr/>
          <p:nvPr/>
        </p:nvSpPr>
        <p:spPr>
          <a:xfrm>
            <a:off x="50657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q0=1-p0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74F528-6693-4ADA-AEA6-EC605DF2107A}"/>
              </a:ext>
            </a:extLst>
          </p:cNvPr>
          <p:cNvSpPr/>
          <p:nvPr/>
        </p:nvSpPr>
        <p:spPr>
          <a:xfrm>
            <a:off x="5644332" y="4906749"/>
            <a:ext cx="2475938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Odds=p0/q0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0FD8AA7-440E-46A1-81F6-8C0CA6EBDC40}"/>
              </a:ext>
            </a:extLst>
          </p:cNvPr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76" name="Group 29">
              <a:extLst>
                <a:ext uri="{FF2B5EF4-FFF2-40B4-BE49-F238E27FC236}">
                  <a16:creationId xmlns:a16="http://schemas.microsoft.com/office/drawing/2014/main" id="{79300CE3-5BF0-480D-A4BB-E721459D0D09}"/>
                </a:ext>
              </a:extLst>
            </p:cNvPr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90" name="Group 26">
                <a:extLst>
                  <a:ext uri="{FF2B5EF4-FFF2-40B4-BE49-F238E27FC236}">
                    <a16:creationId xmlns:a16="http://schemas.microsoft.com/office/drawing/2014/main" id="{A43515A9-017A-485F-956A-8351F0161892}"/>
                  </a:ext>
                </a:extLst>
              </p:cNvPr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1FB4C72-3504-4D19-B23F-4A527FC74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102" name="Rounded Rectangle 18">
                  <a:extLst>
                    <a:ext uri="{FF2B5EF4-FFF2-40B4-BE49-F238E27FC236}">
                      <a16:creationId xmlns:a16="http://schemas.microsoft.com/office/drawing/2014/main" id="{248CDD07-3BE9-4209-8D77-4388EDF92F21}"/>
                    </a:ext>
                  </a:extLst>
                </p:cNvPr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60">
                <a:extLst>
                  <a:ext uri="{FF2B5EF4-FFF2-40B4-BE49-F238E27FC236}">
                    <a16:creationId xmlns:a16="http://schemas.microsoft.com/office/drawing/2014/main" id="{247B18C2-0A23-4D75-8107-B1CBFCE313C8}"/>
                  </a:ext>
                </a:extLst>
              </p:cNvPr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6126B4CE-0237-4E6E-805C-E15D44585F8C}"/>
                    </a:ext>
                  </a:extLst>
                </p:cNvPr>
                <p:cNvCxnSpPr>
                  <a:cxnSpLocks/>
                  <a:stCxn id="102" idx="2"/>
                  <a:endCxn id="9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bg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D55F5615-B043-4585-8EC4-2A0753537A8D}"/>
                    </a:ext>
                  </a:extLst>
                </p:cNvPr>
                <p:cNvCxnSpPr>
                  <a:stCxn id="102" idx="2"/>
                  <a:endCxn id="9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chemeClr val="bg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Group 33">
                  <a:extLst>
                    <a:ext uri="{FF2B5EF4-FFF2-40B4-BE49-F238E27FC236}">
                      <a16:creationId xmlns:a16="http://schemas.microsoft.com/office/drawing/2014/main" id="{6C5533C1-5F64-4A0D-8C1E-DC073821A807}"/>
                    </a:ext>
                  </a:extLst>
                </p:cNvPr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98" name="Rounded Rectangle 18">
                    <a:extLst>
                      <a:ext uri="{FF2B5EF4-FFF2-40B4-BE49-F238E27FC236}">
                        <a16:creationId xmlns:a16="http://schemas.microsoft.com/office/drawing/2014/main" id="{CD3127DC-4361-41FE-998E-2F089139EA9D}"/>
                      </a:ext>
                    </a:extLst>
                  </p:cNvPr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99" name="Picture 98" descr="1811485141599778122-512.png">
                    <a:extLst>
                      <a:ext uri="{FF2B5EF4-FFF2-40B4-BE49-F238E27FC236}">
                        <a16:creationId xmlns:a16="http://schemas.microsoft.com/office/drawing/2014/main" id="{2571EEAB-9853-451B-AC4C-4CD08464D3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C200E97-DAAE-4F0A-9661-A5864A5AB6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34">
                  <a:extLst>
                    <a:ext uri="{FF2B5EF4-FFF2-40B4-BE49-F238E27FC236}">
                      <a16:creationId xmlns:a16="http://schemas.microsoft.com/office/drawing/2014/main" id="{5833A82D-6849-41F9-A086-172851BB3D13}"/>
                    </a:ext>
                  </a:extLst>
                </p:cNvPr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96" name="Rounded Rectangle 18">
                    <a:extLst>
                      <a:ext uri="{FF2B5EF4-FFF2-40B4-BE49-F238E27FC236}">
                        <a16:creationId xmlns:a16="http://schemas.microsoft.com/office/drawing/2014/main" id="{B07C2223-BFC9-4455-8F4C-1FCF9FBC40F9}"/>
                      </a:ext>
                    </a:extLst>
                  </p:cNvPr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97" name="Picture 96" descr="1811485141599778122-512.png">
                    <a:extLst>
                      <a:ext uri="{FF2B5EF4-FFF2-40B4-BE49-F238E27FC236}">
                        <a16:creationId xmlns:a16="http://schemas.microsoft.com/office/drawing/2014/main" id="{8378927E-992B-4853-8DA2-85E186263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7" name="Group 21">
              <a:extLst>
                <a:ext uri="{FF2B5EF4-FFF2-40B4-BE49-F238E27FC236}">
                  <a16:creationId xmlns:a16="http://schemas.microsoft.com/office/drawing/2014/main" id="{047EFAF2-4277-43A4-9A9D-12F5CA454CB1}"/>
                </a:ext>
              </a:extLst>
            </p:cNvPr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F1FCC537-159D-4A6D-BFDB-EF9DEE84F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9" name="Rounded Rectangle 48">
                <a:extLst>
                  <a:ext uri="{FF2B5EF4-FFF2-40B4-BE49-F238E27FC236}">
                    <a16:creationId xmlns:a16="http://schemas.microsoft.com/office/drawing/2014/main" id="{66A3E0D0-FA7A-4DE1-8BF7-330A83230743}"/>
                  </a:ext>
                </a:extLst>
              </p:cNvPr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59">
              <a:extLst>
                <a:ext uri="{FF2B5EF4-FFF2-40B4-BE49-F238E27FC236}">
                  <a16:creationId xmlns:a16="http://schemas.microsoft.com/office/drawing/2014/main" id="{9C3971C4-5706-45BA-941C-830D65368661}"/>
                </a:ext>
              </a:extLst>
            </p:cNvPr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79" name="Group 50">
                <a:extLst>
                  <a:ext uri="{FF2B5EF4-FFF2-40B4-BE49-F238E27FC236}">
                    <a16:creationId xmlns:a16="http://schemas.microsoft.com/office/drawing/2014/main" id="{C783035B-ADE6-4E6D-A112-048D824390CE}"/>
                  </a:ext>
                </a:extLst>
              </p:cNvPr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85" name="Rounded Rectangle 18">
                  <a:extLst>
                    <a:ext uri="{FF2B5EF4-FFF2-40B4-BE49-F238E27FC236}">
                      <a16:creationId xmlns:a16="http://schemas.microsoft.com/office/drawing/2014/main" id="{AFBDBFA8-D7B6-49C4-A979-42F139CFD178}"/>
                    </a:ext>
                  </a:extLst>
                </p:cNvPr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 descr="1811485141599778122-512.png">
                  <a:extLst>
                    <a:ext uri="{FF2B5EF4-FFF2-40B4-BE49-F238E27FC236}">
                      <a16:creationId xmlns:a16="http://schemas.microsoft.com/office/drawing/2014/main" id="{B0D1F20D-9943-4BF9-A7A7-EA7F019C5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5923037-F21D-481A-95A0-46798D68C2EA}"/>
                    </a:ext>
                  </a:extLst>
                </p:cNvPr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54">
                <a:extLst>
                  <a:ext uri="{FF2B5EF4-FFF2-40B4-BE49-F238E27FC236}">
                    <a16:creationId xmlns:a16="http://schemas.microsoft.com/office/drawing/2014/main" id="{A2117A17-CA9F-43A0-952F-7E21C76DD1A6}"/>
                  </a:ext>
                </a:extLst>
              </p:cNvPr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83" name="Rounded Rectangle 18">
                  <a:extLst>
                    <a:ext uri="{FF2B5EF4-FFF2-40B4-BE49-F238E27FC236}">
                      <a16:creationId xmlns:a16="http://schemas.microsoft.com/office/drawing/2014/main" id="{01F6F4B5-0483-4A53-8BC8-7C7D17061139}"/>
                    </a:ext>
                  </a:extLst>
                </p:cNvPr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icture 83" descr="1811485141599778122-512.png">
                  <a:extLst>
                    <a:ext uri="{FF2B5EF4-FFF2-40B4-BE49-F238E27FC236}">
                      <a16:creationId xmlns:a16="http://schemas.microsoft.com/office/drawing/2014/main" id="{9A34C240-F188-4A2D-9DCD-53DB51337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CFFA706-78FD-420B-A2EA-44177DD3F9C0}"/>
                  </a:ext>
                </a:extLst>
              </p:cNvPr>
              <p:cNvCxnSpPr>
                <a:endCxn id="8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82F8869-7B4D-489B-8B56-129615B2C7D1}"/>
                  </a:ext>
                </a:extLst>
              </p:cNvPr>
              <p:cNvCxnSpPr>
                <a:endCxn id="8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4597637" y="1791730"/>
            <a:ext cx="4326239" cy="3966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96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46176" y="152400"/>
            <a:ext cx="7848600" cy="3429000"/>
            <a:chOff x="457200" y="152400"/>
            <a:chExt cx="7848600" cy="3429000"/>
          </a:xfrm>
        </p:grpSpPr>
        <p:grpSp>
          <p:nvGrpSpPr>
            <p:cNvPr id="36" name="Group 29"/>
            <p:cNvGrpSpPr/>
            <p:nvPr/>
          </p:nvGrpSpPr>
          <p:grpSpPr>
            <a:xfrm>
              <a:off x="4800600" y="152400"/>
              <a:ext cx="3505200" cy="3429000"/>
              <a:chOff x="609600" y="2257785"/>
              <a:chExt cx="3505200" cy="3990624"/>
            </a:xfrm>
          </p:grpSpPr>
          <p:grpSp>
            <p:nvGrpSpPr>
              <p:cNvPr id="50" name="Group 26"/>
              <p:cNvGrpSpPr/>
              <p:nvPr/>
            </p:nvGrpSpPr>
            <p:grpSpPr>
              <a:xfrm>
                <a:off x="1600200" y="2257785"/>
                <a:ext cx="1309511" cy="1447809"/>
                <a:chOff x="8218311" y="98776"/>
                <a:chExt cx="1783644" cy="1872903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56" t="24643" r="2117" b="15330"/>
                <a:stretch/>
              </p:blipFill>
              <p:spPr>
                <a:xfrm>
                  <a:off x="8297335" y="225774"/>
                  <a:ext cx="1636887" cy="1592010"/>
                </a:xfrm>
                <a:prstGeom prst="rect">
                  <a:avLst/>
                </a:prstGeom>
              </p:spPr>
            </p:pic>
            <p:sp>
              <p:nvSpPr>
                <p:cNvPr id="62" name="Rounded Rectangle 18"/>
                <p:cNvSpPr/>
                <p:nvPr/>
              </p:nvSpPr>
              <p:spPr>
                <a:xfrm>
                  <a:off x="8218311" y="98776"/>
                  <a:ext cx="1783644" cy="1872903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60"/>
              <p:cNvGrpSpPr/>
              <p:nvPr/>
            </p:nvGrpSpPr>
            <p:grpSpPr>
              <a:xfrm>
                <a:off x="609600" y="3705594"/>
                <a:ext cx="3505200" cy="2542815"/>
                <a:chOff x="609600" y="3705594"/>
                <a:chExt cx="3505200" cy="2542815"/>
              </a:xfrm>
            </p:grpSpPr>
            <p:cxnSp>
              <p:nvCxnSpPr>
                <p:cNvPr id="54" name="Straight Arrow Connector 53"/>
                <p:cNvCxnSpPr>
                  <a:stCxn id="62" idx="2"/>
                  <a:endCxn id="58" idx="0"/>
                </p:cNvCxnSpPr>
                <p:nvPr/>
              </p:nvCxnSpPr>
              <p:spPr>
                <a:xfrm flipH="1">
                  <a:off x="1264356" y="3705594"/>
                  <a:ext cx="990600" cy="1095006"/>
                </a:xfrm>
                <a:prstGeom prst="straightConnector1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62" idx="2"/>
                  <a:endCxn id="56" idx="0"/>
                </p:cNvCxnSpPr>
                <p:nvPr/>
              </p:nvCxnSpPr>
              <p:spPr>
                <a:xfrm>
                  <a:off x="2254956" y="3705594"/>
                  <a:ext cx="1205089" cy="1095006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33"/>
                <p:cNvGrpSpPr/>
                <p:nvPr/>
              </p:nvGrpSpPr>
              <p:grpSpPr>
                <a:xfrm>
                  <a:off x="609600" y="4800600"/>
                  <a:ext cx="1309511" cy="1447809"/>
                  <a:chOff x="3581400" y="4343400"/>
                  <a:chExt cx="1309511" cy="1447809"/>
                </a:xfrm>
              </p:grpSpPr>
              <p:sp>
                <p:nvSpPr>
                  <p:cNvPr id="58" name="Rounded Rectangle 18"/>
                  <p:cNvSpPr/>
                  <p:nvPr/>
                </p:nvSpPr>
                <p:spPr>
                  <a:xfrm>
                    <a:off x="35814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733800" y="4572000"/>
                    <a:ext cx="99060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657600" y="4419600"/>
                    <a:ext cx="1143000" cy="1295400"/>
                  </a:xfrm>
                  <a:prstGeom prst="line">
                    <a:avLst/>
                  </a:prstGeom>
                  <a:ln w="762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34"/>
                <p:cNvGrpSpPr/>
                <p:nvPr/>
              </p:nvGrpSpPr>
              <p:grpSpPr>
                <a:xfrm>
                  <a:off x="2805289" y="4800600"/>
                  <a:ext cx="1309511" cy="1447809"/>
                  <a:chOff x="5562600" y="4343400"/>
                  <a:chExt cx="1309511" cy="1447809"/>
                </a:xfrm>
              </p:grpSpPr>
              <p:sp>
                <p:nvSpPr>
                  <p:cNvPr id="56" name="Rounded Rectangle 18"/>
                  <p:cNvSpPr/>
                  <p:nvPr/>
                </p:nvSpPr>
                <p:spPr>
                  <a:xfrm>
                    <a:off x="5562600" y="4343400"/>
                    <a:ext cx="1309511" cy="1447809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 descr="1811485141599778122-512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5715000" y="4572000"/>
                    <a:ext cx="990600" cy="9906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7" name="Group 21"/>
            <p:cNvGrpSpPr/>
            <p:nvPr/>
          </p:nvGrpSpPr>
          <p:grpSpPr>
            <a:xfrm>
              <a:off x="1433689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59"/>
            <p:cNvGrpSpPr/>
            <p:nvPr/>
          </p:nvGrpSpPr>
          <p:grpSpPr>
            <a:xfrm>
              <a:off x="457200" y="1396450"/>
              <a:ext cx="3505200" cy="2184950"/>
              <a:chOff x="5181600" y="3705594"/>
              <a:chExt cx="3505200" cy="2542815"/>
            </a:xfrm>
          </p:grpSpPr>
          <p:grpSp>
            <p:nvGrpSpPr>
              <p:cNvPr id="39" name="Group 50"/>
              <p:cNvGrpSpPr/>
              <p:nvPr/>
            </p:nvGrpSpPr>
            <p:grpSpPr>
              <a:xfrm>
                <a:off x="5181600" y="4800600"/>
                <a:ext cx="1309511" cy="1447809"/>
                <a:chOff x="3581400" y="4343400"/>
                <a:chExt cx="1309511" cy="1447809"/>
              </a:xfrm>
            </p:grpSpPr>
            <p:sp>
              <p:nvSpPr>
                <p:cNvPr id="45" name="Rounded Rectangle 18"/>
                <p:cNvSpPr/>
                <p:nvPr/>
              </p:nvSpPr>
              <p:spPr>
                <a:xfrm>
                  <a:off x="35814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3800" y="4572000"/>
                  <a:ext cx="990600" cy="9906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657600" y="4419600"/>
                  <a:ext cx="1143000" cy="1295400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54"/>
              <p:cNvGrpSpPr/>
              <p:nvPr/>
            </p:nvGrpSpPr>
            <p:grpSpPr>
              <a:xfrm>
                <a:off x="7377289" y="4800600"/>
                <a:ext cx="1309511" cy="1447809"/>
                <a:chOff x="5562600" y="4343400"/>
                <a:chExt cx="1309511" cy="1447809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5562600" y="4343400"/>
                  <a:ext cx="1309511" cy="1447809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 descr="1811485141599778122-512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15000" y="4572000"/>
                  <a:ext cx="990600" cy="990600"/>
                </a:xfrm>
                <a:prstGeom prst="rect">
                  <a:avLst/>
                </a:prstGeom>
              </p:spPr>
            </p:pic>
          </p:grpSp>
          <p:cxnSp>
            <p:nvCxnSpPr>
              <p:cNvPr id="41" name="Straight Arrow Connector 40"/>
              <p:cNvCxnSpPr>
                <a:endCxn id="45" idx="0"/>
              </p:cNvCxnSpPr>
              <p:nvPr/>
            </p:nvCxnSpPr>
            <p:spPr>
              <a:xfrm flipH="1">
                <a:off x="5836356" y="3705594"/>
                <a:ext cx="990600" cy="1095006"/>
              </a:xfrm>
              <a:prstGeom prst="straightConnector1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endCxn id="43" idx="0"/>
              </p:cNvCxnSpPr>
              <p:nvPr/>
            </p:nvCxnSpPr>
            <p:spPr>
              <a:xfrm>
                <a:off x="6826956" y="3705594"/>
                <a:ext cx="1205089" cy="109500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8907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E49CBF-8A18-413C-9166-13BDF5F6A8C6}"/>
              </a:ext>
            </a:extLst>
          </p:cNvPr>
          <p:cNvSpPr/>
          <p:nvPr/>
        </p:nvSpPr>
        <p:spPr>
          <a:xfrm>
            <a:off x="4456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q1=1-p1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7510836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8EC353-0B77-4E16-87A8-FDA40BFBBB00}"/>
              </a:ext>
            </a:extLst>
          </p:cNvPr>
          <p:cNvSpPr/>
          <p:nvPr/>
        </p:nvSpPr>
        <p:spPr>
          <a:xfrm>
            <a:off x="5065776" y="3924680"/>
            <a:ext cx="141970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q0=1-p0</a:t>
            </a:r>
          </a:p>
        </p:txBody>
      </p:sp>
    </p:spTree>
    <p:extLst>
      <p:ext uri="{BB962C8B-B14F-4D97-AF65-F5344CB8AC3E}">
        <p14:creationId xmlns:p14="http://schemas.microsoft.com/office/powerpoint/2010/main" val="395181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</p:spTree>
    <p:extLst>
      <p:ext uri="{BB962C8B-B14F-4D97-AF65-F5344CB8AC3E}">
        <p14:creationId xmlns:p14="http://schemas.microsoft.com/office/powerpoint/2010/main" val="105696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cxnSp>
        <p:nvCxnSpPr>
          <p:cNvPr id="5" name="Straight Arrow Connector 4"/>
          <p:cNvCxnSpPr>
            <a:stCxn id="63" idx="3"/>
          </p:cNvCxnSpPr>
          <p:nvPr/>
        </p:nvCxnSpPr>
        <p:spPr>
          <a:xfrm>
            <a:off x="2912298" y="4156900"/>
            <a:ext cx="730788" cy="63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4" idx="2"/>
          </p:cNvCxnSpPr>
          <p:nvPr/>
        </p:nvCxnSpPr>
        <p:spPr>
          <a:xfrm flipH="1">
            <a:off x="4484914" y="4391024"/>
            <a:ext cx="2340964" cy="5728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616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cxnSp>
        <p:nvCxnSpPr>
          <p:cNvPr id="5" name="Straight Arrow Connector 4"/>
          <p:cNvCxnSpPr>
            <a:stCxn id="63" idx="3"/>
          </p:cNvCxnSpPr>
          <p:nvPr/>
        </p:nvCxnSpPr>
        <p:spPr>
          <a:xfrm>
            <a:off x="2912298" y="4156900"/>
            <a:ext cx="730788" cy="63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4" idx="2"/>
          </p:cNvCxnSpPr>
          <p:nvPr/>
        </p:nvCxnSpPr>
        <p:spPr>
          <a:xfrm flipH="1">
            <a:off x="4484914" y="4391024"/>
            <a:ext cx="2340964" cy="5728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066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9757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p1=0.6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75958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p0=0.4</a:t>
            </a:r>
          </a:p>
        </p:txBody>
      </p:sp>
    </p:spTree>
    <p:extLst>
      <p:ext uri="{BB962C8B-B14F-4D97-AF65-F5344CB8AC3E}">
        <p14:creationId xmlns:p14="http://schemas.microsoft.com/office/powerpoint/2010/main" val="162730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7412B-4803-43E2-9E8E-69C7207E2C00}"/>
              </a:ext>
            </a:extLst>
          </p:cNvPr>
          <p:cNvSpPr/>
          <p:nvPr/>
        </p:nvSpPr>
        <p:spPr>
          <a:xfrm>
            <a:off x="5129784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design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D88FD6-4B30-43DB-857A-114E9B95BAB7}"/>
              </a:ext>
            </a:extLst>
          </p:cNvPr>
          <p:cNvSpPr/>
          <p:nvPr/>
        </p:nvSpPr>
        <p:spPr>
          <a:xfrm>
            <a:off x="7891272" y="4553712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774407-CB11-488D-B168-AC1B44FB7A20}"/>
              </a:ext>
            </a:extLst>
          </p:cNvPr>
          <p:cNvSpPr/>
          <p:nvPr/>
        </p:nvSpPr>
        <p:spPr>
          <a:xfrm>
            <a:off x="7891272" y="5436108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2676A-76AB-48A9-8DDA-0638F641F77C}"/>
              </a:ext>
            </a:extLst>
          </p:cNvPr>
          <p:cNvSpPr/>
          <p:nvPr/>
        </p:nvSpPr>
        <p:spPr>
          <a:xfrm>
            <a:off x="1362456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2D95B7-DAA3-4BE7-96A8-0288898E4A99}"/>
              </a:ext>
            </a:extLst>
          </p:cNvPr>
          <p:cNvSpPr/>
          <p:nvPr/>
        </p:nvSpPr>
        <p:spPr>
          <a:xfrm>
            <a:off x="4123944" y="4727448"/>
            <a:ext cx="1005840" cy="91440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6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9757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p1=0.6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75958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p0=0.4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5371864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0.6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8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79441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29757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p1=0.6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7595827" y="3088040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p0=0.4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5371864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0.6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8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0.4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=1.5</a:t>
            </a:r>
          </a:p>
        </p:txBody>
      </p:sp>
    </p:spTree>
    <p:extLst>
      <p:ext uri="{BB962C8B-B14F-4D97-AF65-F5344CB8AC3E}">
        <p14:creationId xmlns:p14="http://schemas.microsoft.com/office/powerpoint/2010/main" val="950175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</p:spTree>
    <p:extLst>
      <p:ext uri="{BB962C8B-B14F-4D97-AF65-F5344CB8AC3E}">
        <p14:creationId xmlns:p14="http://schemas.microsoft.com/office/powerpoint/2010/main" val="1368863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32240-F304-4F18-8421-7625167542D1}"/>
              </a:ext>
            </a:extLst>
          </p:cNvPr>
          <p:cNvSpPr/>
          <p:nvPr/>
        </p:nvSpPr>
        <p:spPr>
          <a:xfrm>
            <a:off x="1376570" y="5305174"/>
            <a:ext cx="8267700" cy="468249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3200" i="1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RR=1;                  H</a:t>
            </a:r>
            <a:r>
              <a:rPr lang="en-US" sz="3200" i="1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RR&lt;1 or RR&gt;1</a:t>
            </a:r>
          </a:p>
        </p:txBody>
      </p:sp>
    </p:spTree>
    <p:extLst>
      <p:ext uri="{BB962C8B-B14F-4D97-AF65-F5344CB8AC3E}">
        <p14:creationId xmlns:p14="http://schemas.microsoft.com/office/powerpoint/2010/main" val="453511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6"/>
          <p:cNvGrpSpPr/>
          <p:nvPr/>
        </p:nvGrpSpPr>
        <p:grpSpPr>
          <a:xfrm>
            <a:off x="5980176" y="152400"/>
            <a:ext cx="1309511" cy="1244050"/>
            <a:chOff x="8218311" y="98776"/>
            <a:chExt cx="1783644" cy="187290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4643" r="2117" b="15330"/>
            <a:stretch/>
          </p:blipFill>
          <p:spPr>
            <a:xfrm>
              <a:off x="8297335" y="225774"/>
              <a:ext cx="1636887" cy="1592010"/>
            </a:xfrm>
            <a:prstGeom prst="rect">
              <a:avLst/>
            </a:prstGeom>
          </p:spPr>
        </p:pic>
        <p:sp>
          <p:nvSpPr>
            <p:cNvPr id="62" name="Rounded Rectangle 18"/>
            <p:cNvSpPr/>
            <p:nvPr/>
          </p:nvSpPr>
          <p:spPr>
            <a:xfrm>
              <a:off x="8218311" y="98776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>
            <a:stCxn id="62" idx="2"/>
            <a:endCxn id="56" idx="0"/>
          </p:cNvCxnSpPr>
          <p:nvPr/>
        </p:nvCxnSpPr>
        <p:spPr>
          <a:xfrm flipH="1">
            <a:off x="6627445" y="1396450"/>
            <a:ext cx="7487" cy="940899"/>
          </a:xfrm>
          <a:prstGeom prst="straightConnector1">
            <a:avLst/>
          </a:prstGeom>
          <a:ln w="762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4"/>
          <p:cNvGrpSpPr/>
          <p:nvPr/>
        </p:nvGrpSpPr>
        <p:grpSpPr>
          <a:xfrm>
            <a:off x="5972689" y="2337349"/>
            <a:ext cx="1309511" cy="1244051"/>
            <a:chOff x="5562600" y="4343400"/>
            <a:chExt cx="1309511" cy="1447809"/>
          </a:xfrm>
        </p:grpSpPr>
        <p:sp>
          <p:nvSpPr>
            <p:cNvPr id="56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grpSp>
        <p:nvGrpSpPr>
          <p:cNvPr id="37" name="Group 21"/>
          <p:cNvGrpSpPr/>
          <p:nvPr/>
        </p:nvGrpSpPr>
        <p:grpSpPr>
          <a:xfrm>
            <a:off x="1622665" y="152400"/>
            <a:ext cx="1309511" cy="1244050"/>
            <a:chOff x="3386667" y="633224"/>
            <a:chExt cx="1783644" cy="18729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3668892" y="667090"/>
              <a:ext cx="1444975" cy="1669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ounded Rectangle 48"/>
            <p:cNvSpPr/>
            <p:nvPr/>
          </p:nvSpPr>
          <p:spPr>
            <a:xfrm>
              <a:off x="3386667" y="633224"/>
              <a:ext cx="1783644" cy="187290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1629289" y="2337349"/>
            <a:ext cx="1309511" cy="1244051"/>
            <a:chOff x="5562600" y="4343400"/>
            <a:chExt cx="1309511" cy="1447809"/>
          </a:xfrm>
        </p:grpSpPr>
        <p:sp>
          <p:nvSpPr>
            <p:cNvPr id="43" name="Rounded Rectangle 18"/>
            <p:cNvSpPr/>
            <p:nvPr/>
          </p:nvSpPr>
          <p:spPr>
            <a:xfrm>
              <a:off x="5562600" y="4343400"/>
              <a:ext cx="1309511" cy="14478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1811485141599778122-51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72000"/>
              <a:ext cx="990600" cy="990600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cxnSpLocks/>
            <a:stCxn id="49" idx="2"/>
            <a:endCxn id="43" idx="0"/>
          </p:cNvCxnSpPr>
          <p:nvPr/>
        </p:nvCxnSpPr>
        <p:spPr>
          <a:xfrm>
            <a:off x="2277421" y="1396450"/>
            <a:ext cx="6624" cy="940899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8867" y="528071"/>
            <a:ext cx="2994157" cy="224676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one of the most important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factor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having COVID-19 positive among people living in the Dhaka City, 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7A5753-20B8-4F6C-973B-D9207E1D7ECB}"/>
              </a:ext>
            </a:extLst>
          </p:cNvPr>
          <p:cNvSpPr/>
          <p:nvPr/>
        </p:nvSpPr>
        <p:spPr>
          <a:xfrm>
            <a:off x="14992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BDD5C-BFB7-463E-A8D1-27B2CC1B2ECA}"/>
              </a:ext>
            </a:extLst>
          </p:cNvPr>
          <p:cNvSpPr/>
          <p:nvPr/>
        </p:nvSpPr>
        <p:spPr>
          <a:xfrm>
            <a:off x="6119358" y="3922775"/>
            <a:ext cx="1413040" cy="468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(p0)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21CB-3914-4D6F-BE72-01F2DF5BE3FD}"/>
              </a:ext>
            </a:extLst>
          </p:cNvPr>
          <p:cNvSpPr/>
          <p:nvPr/>
        </p:nvSpPr>
        <p:spPr>
          <a:xfrm>
            <a:off x="596347" y="4631636"/>
            <a:ext cx="5029201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Ratio=p1/p0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37A7D-78F6-4C41-A8BD-1B4D9E955AD8}"/>
              </a:ext>
            </a:extLst>
          </p:cNvPr>
          <p:cNvSpPr/>
          <p:nvPr/>
        </p:nvSpPr>
        <p:spPr>
          <a:xfrm>
            <a:off x="7066720" y="4611758"/>
            <a:ext cx="4830419" cy="57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Difference=p1-p0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32240-F304-4F18-8421-7625167542D1}"/>
              </a:ext>
            </a:extLst>
          </p:cNvPr>
          <p:cNvSpPr/>
          <p:nvPr/>
        </p:nvSpPr>
        <p:spPr>
          <a:xfrm>
            <a:off x="1376570" y="5305174"/>
            <a:ext cx="8267700" cy="468249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3200" i="1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RR=1;                  H</a:t>
            </a:r>
            <a:r>
              <a:rPr lang="en-US" sz="3200" i="1" baseline="-25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3200" i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RR&lt;1 or RR&gt;1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B59E87-21D7-4430-9C30-591D6C5D9C07}"/>
              </a:ext>
            </a:extLst>
          </p:cNvPr>
          <p:cNvSpPr/>
          <p:nvPr/>
        </p:nvSpPr>
        <p:spPr>
          <a:xfrm>
            <a:off x="1376570" y="6162424"/>
            <a:ext cx="8267700" cy="468249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test the hypothesis?</a:t>
            </a:r>
          </a:p>
        </p:txBody>
      </p:sp>
    </p:spTree>
    <p:extLst>
      <p:ext uri="{BB962C8B-B14F-4D97-AF65-F5344CB8AC3E}">
        <p14:creationId xmlns:p14="http://schemas.microsoft.com/office/powerpoint/2010/main" val="2852839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75EF-A3E7-4D55-9BEC-942979C83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F4D7E-D723-4C10-B19E-26D68EEBE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5F79-B834-4907-890B-576D7DD7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4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D9A5A-E690-40DD-8069-FA232221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FA856B-D941-4B07-843F-83DEC846A9F6}"/>
              </a:ext>
            </a:extLst>
          </p:cNvPr>
          <p:cNvSpPr/>
          <p:nvPr/>
        </p:nvSpPr>
        <p:spPr>
          <a:xfrm>
            <a:off x="580768" y="4690073"/>
            <a:ext cx="2670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 mask</a:t>
            </a:r>
          </a:p>
        </p:txBody>
      </p:sp>
    </p:spTree>
    <p:extLst>
      <p:ext uri="{BB962C8B-B14F-4D97-AF65-F5344CB8AC3E}">
        <p14:creationId xmlns:p14="http://schemas.microsoft.com/office/powerpoint/2010/main" val="3424429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A637E-2BB0-460C-82CF-DB69B3AC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0698F-1201-429C-9F34-2E21C4766979}"/>
              </a:ext>
            </a:extLst>
          </p:cNvPr>
          <p:cNvSpPr/>
          <p:nvPr/>
        </p:nvSpPr>
        <p:spPr>
          <a:xfrm>
            <a:off x="633443" y="4838356"/>
            <a:ext cx="2680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covid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101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572BB2-3B65-4BFE-8B87-454BBFFA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561645-30F6-46D5-A060-74F51ED824C4}"/>
              </a:ext>
            </a:extLst>
          </p:cNvPr>
          <p:cNvSpPr/>
          <p:nvPr/>
        </p:nvSpPr>
        <p:spPr>
          <a:xfrm>
            <a:off x="627070" y="4833584"/>
            <a:ext cx="7964040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tab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covid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mask, col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92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C6FA63-B8AE-4872-B652-5FCEF85F8A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784A83-988F-4C11-9439-2CB7A445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200E30-75BE-4872-8621-05A7DEE38EFB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64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7412B-4803-43E2-9E8E-69C7207E2C00}"/>
              </a:ext>
            </a:extLst>
          </p:cNvPr>
          <p:cNvSpPr/>
          <p:nvPr/>
        </p:nvSpPr>
        <p:spPr>
          <a:xfrm>
            <a:off x="5129784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design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D88FD6-4B30-43DB-857A-114E9B95BAB7}"/>
              </a:ext>
            </a:extLst>
          </p:cNvPr>
          <p:cNvSpPr/>
          <p:nvPr/>
        </p:nvSpPr>
        <p:spPr>
          <a:xfrm>
            <a:off x="7891272" y="4553712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774407-CB11-488D-B168-AC1B44FB7A20}"/>
              </a:ext>
            </a:extLst>
          </p:cNvPr>
          <p:cNvSpPr/>
          <p:nvPr/>
        </p:nvSpPr>
        <p:spPr>
          <a:xfrm>
            <a:off x="7891272" y="5436108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2676A-76AB-48A9-8DDA-0638F641F77C}"/>
              </a:ext>
            </a:extLst>
          </p:cNvPr>
          <p:cNvSpPr/>
          <p:nvPr/>
        </p:nvSpPr>
        <p:spPr>
          <a:xfrm>
            <a:off x="1362456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2D95B7-DAA3-4BE7-96A8-0288898E4A99}"/>
              </a:ext>
            </a:extLst>
          </p:cNvPr>
          <p:cNvSpPr/>
          <p:nvPr/>
        </p:nvSpPr>
        <p:spPr>
          <a:xfrm>
            <a:off x="4123944" y="4727448"/>
            <a:ext cx="1005840" cy="91440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746A-AB7B-44D7-B11F-253606A989D1}"/>
              </a:ext>
            </a:extLst>
          </p:cNvPr>
          <p:cNvSpPr/>
          <p:nvPr/>
        </p:nvSpPr>
        <p:spPr>
          <a:xfrm>
            <a:off x="1380744" y="2898648"/>
            <a:ext cx="2761488" cy="1069848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499C9D3-88CC-4E24-9DC9-CCF84A79C4AA}"/>
              </a:ext>
            </a:extLst>
          </p:cNvPr>
          <p:cNvSpPr/>
          <p:nvPr/>
        </p:nvSpPr>
        <p:spPr>
          <a:xfrm>
            <a:off x="2322576" y="3970782"/>
            <a:ext cx="941832" cy="598932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46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51F43E-EDBD-4687-BF12-CB1C04EA6C6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6CEAB6-76BC-4CA0-A0E9-2BDA2D73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6B9B68-BBF6-4AAB-998A-9FAD8F776370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33545"/>
              </p:ext>
            </p:extLst>
          </p:nvPr>
        </p:nvGraphicFramePr>
        <p:xfrm>
          <a:off x="6495993" y="1162236"/>
          <a:ext cx="540123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4584357" y="1464906"/>
            <a:ext cx="5175463" cy="2229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567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FCE7805-AD27-4930-BCEA-D1F89E953B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6DF2A6-B093-4C7B-994A-24BBCB66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E1DABD-43E1-430A-B591-217E64872E03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78019"/>
              </p:ext>
            </p:extLst>
          </p:nvPr>
        </p:nvGraphicFramePr>
        <p:xfrm>
          <a:off x="6495993" y="1162236"/>
          <a:ext cx="5401235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447111" y="2164702"/>
            <a:ext cx="5193037" cy="14889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98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532B8-20D1-434B-BCA3-C8099F9B57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E0642C-E82B-473C-AC6C-3B390E1F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81494-ED02-44DE-A38D-D8AFC97AF6E4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52332"/>
              </p:ext>
            </p:extLst>
          </p:nvPr>
        </p:nvGraphicFramePr>
        <p:xfrm>
          <a:off x="6495993" y="1162236"/>
          <a:ext cx="540123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A3A4AB-368B-46D8-A066-2A21286FFF98}"/>
              </a:ext>
            </a:extLst>
          </p:cNvPr>
          <p:cNvSpPr/>
          <p:nvPr/>
        </p:nvSpPr>
        <p:spPr>
          <a:xfrm>
            <a:off x="8694762" y="2839422"/>
            <a:ext cx="3202466" cy="1162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68.7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43.3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=1.58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0F088-EE25-4EEE-B5F0-EACF8558B7C8}"/>
              </a:ext>
            </a:extLst>
          </p:cNvPr>
          <p:cNvSpPr/>
          <p:nvPr/>
        </p:nvSpPr>
        <p:spPr>
          <a:xfrm>
            <a:off x="2471351" y="3429000"/>
            <a:ext cx="840260" cy="438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3450-4441-42C7-A0F6-06AFAA93C8BA}"/>
              </a:ext>
            </a:extLst>
          </p:cNvPr>
          <p:cNvSpPr/>
          <p:nvPr/>
        </p:nvSpPr>
        <p:spPr>
          <a:xfrm>
            <a:off x="3768811" y="3478427"/>
            <a:ext cx="840260" cy="438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12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532B8-20D1-434B-BCA3-C8099F9B57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E0642C-E82B-473C-AC6C-3B390E1F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81494-ED02-44DE-A38D-D8AFC97AF6E4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95993" y="1162236"/>
          <a:ext cx="540123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A3A4AB-368B-46D8-A066-2A21286FFF98}"/>
              </a:ext>
            </a:extLst>
          </p:cNvPr>
          <p:cNvSpPr/>
          <p:nvPr/>
        </p:nvSpPr>
        <p:spPr>
          <a:xfrm>
            <a:off x="8694762" y="2839422"/>
            <a:ext cx="3202466" cy="1162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68.7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43.3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=1.58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0F088-EE25-4EEE-B5F0-EACF8558B7C8}"/>
              </a:ext>
            </a:extLst>
          </p:cNvPr>
          <p:cNvSpPr/>
          <p:nvPr/>
        </p:nvSpPr>
        <p:spPr>
          <a:xfrm>
            <a:off x="2471351" y="3429000"/>
            <a:ext cx="840260" cy="438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3450-4441-42C7-A0F6-06AFAA93C8BA}"/>
              </a:ext>
            </a:extLst>
          </p:cNvPr>
          <p:cNvSpPr/>
          <p:nvPr/>
        </p:nvSpPr>
        <p:spPr>
          <a:xfrm>
            <a:off x="3768811" y="3478427"/>
            <a:ext cx="840260" cy="438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95694"/>
            <a:ext cx="11972260" cy="266877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463701"/>
          <a:ext cx="858690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=1.58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86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532B8-20D1-434B-BCA3-C8099F9B57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E0642C-E82B-473C-AC6C-3B390E1F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81494-ED02-44DE-A38D-D8AFC97AF6E4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95993" y="1162236"/>
          <a:ext cx="540123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A3A4AB-368B-46D8-A066-2A21286FFF98}"/>
              </a:ext>
            </a:extLst>
          </p:cNvPr>
          <p:cNvSpPr/>
          <p:nvPr/>
        </p:nvSpPr>
        <p:spPr>
          <a:xfrm>
            <a:off x="8694762" y="2839422"/>
            <a:ext cx="3202466" cy="1162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68.7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43.3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=1.58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0F088-EE25-4EEE-B5F0-EACF8558B7C8}"/>
              </a:ext>
            </a:extLst>
          </p:cNvPr>
          <p:cNvSpPr/>
          <p:nvPr/>
        </p:nvSpPr>
        <p:spPr>
          <a:xfrm>
            <a:off x="2471351" y="3429000"/>
            <a:ext cx="840260" cy="438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3450-4441-42C7-A0F6-06AFAA93C8BA}"/>
              </a:ext>
            </a:extLst>
          </p:cNvPr>
          <p:cNvSpPr/>
          <p:nvPr/>
        </p:nvSpPr>
        <p:spPr>
          <a:xfrm>
            <a:off x="3768811" y="3478427"/>
            <a:ext cx="840260" cy="438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95694"/>
            <a:ext cx="11972260" cy="266877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463701"/>
          <a:ext cx="858690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=1.58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9D4301-14F2-4871-82A1-C55B429B68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1662939"/>
          <a:ext cx="85058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r>
                        <a:rPr lang="en-US" sz="2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1.58*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  <a:endParaRPr lang="en-US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690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532B8-20D1-434B-BCA3-C8099F9B57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E0642C-E82B-473C-AC6C-3B390E1F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81494-ED02-44DE-A38D-D8AFC97AF6E4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95993" y="1162236"/>
          <a:ext cx="540123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A3A4AB-368B-46D8-A066-2A21286FFF98}"/>
              </a:ext>
            </a:extLst>
          </p:cNvPr>
          <p:cNvSpPr/>
          <p:nvPr/>
        </p:nvSpPr>
        <p:spPr>
          <a:xfrm>
            <a:off x="8694762" y="2839422"/>
            <a:ext cx="3202466" cy="1162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68.7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43.3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=1.58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0F088-EE25-4EEE-B5F0-EACF8558B7C8}"/>
              </a:ext>
            </a:extLst>
          </p:cNvPr>
          <p:cNvSpPr/>
          <p:nvPr/>
        </p:nvSpPr>
        <p:spPr>
          <a:xfrm>
            <a:off x="2471351" y="3429000"/>
            <a:ext cx="840260" cy="438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3450-4441-42C7-A0F6-06AFAA93C8BA}"/>
              </a:ext>
            </a:extLst>
          </p:cNvPr>
          <p:cNvSpPr/>
          <p:nvPr/>
        </p:nvSpPr>
        <p:spPr>
          <a:xfrm>
            <a:off x="3768811" y="3478427"/>
            <a:ext cx="840260" cy="438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95694"/>
            <a:ext cx="11972260" cy="266877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463701"/>
          <a:ext cx="858690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=1.58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9D4301-14F2-4871-82A1-C55B429B68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1662939"/>
          <a:ext cx="85058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r>
                        <a:rPr lang="en-US" sz="2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1.58*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  <a:endParaRPr lang="en-US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428" y="5024282"/>
            <a:ext cx="12001031" cy="1338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risk of having COVID 19 was 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1.58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among the people who 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</a:p>
          <a:p>
            <a:endParaRPr lang="en-US" sz="8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50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532B8-20D1-434B-BCA3-C8099F9B57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E0642C-E82B-473C-AC6C-3B390E1F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81494-ED02-44DE-A38D-D8AFC97AF6E4}"/>
                </a:ext>
              </a:extLst>
            </p:cNvPr>
            <p:cNvSpPr/>
            <p:nvPr/>
          </p:nvSpPr>
          <p:spPr>
            <a:xfrm>
              <a:off x="515860" y="671762"/>
              <a:ext cx="586250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tab 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covid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mask, col 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ch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95993" y="1162236"/>
          <a:ext cx="540123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235">
                  <a:extLst>
                    <a:ext uri="{9D8B030D-6E8A-4147-A177-3AD203B41FA5}">
                      <a16:colId xmlns:a16="http://schemas.microsoft.com/office/drawing/2014/main" val="1426705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wear)=68.67%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)=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43.33%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496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A3A4AB-368B-46D8-A066-2A21286FFF98}"/>
              </a:ext>
            </a:extLst>
          </p:cNvPr>
          <p:cNvSpPr/>
          <p:nvPr/>
        </p:nvSpPr>
        <p:spPr>
          <a:xfrm>
            <a:off x="8694762" y="2839422"/>
            <a:ext cx="3202466" cy="1162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68.7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43.3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=1.58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0F088-EE25-4EEE-B5F0-EACF8558B7C8}"/>
              </a:ext>
            </a:extLst>
          </p:cNvPr>
          <p:cNvSpPr/>
          <p:nvPr/>
        </p:nvSpPr>
        <p:spPr>
          <a:xfrm>
            <a:off x="2471351" y="3429000"/>
            <a:ext cx="840260" cy="438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3450-4441-42C7-A0F6-06AFAA93C8BA}"/>
              </a:ext>
            </a:extLst>
          </p:cNvPr>
          <p:cNvSpPr/>
          <p:nvPr/>
        </p:nvSpPr>
        <p:spPr>
          <a:xfrm>
            <a:off x="3768811" y="3478427"/>
            <a:ext cx="840260" cy="438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95694"/>
            <a:ext cx="11972260" cy="266877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463701"/>
          <a:ext cx="858690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=1.58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9D4301-14F2-4871-82A1-C55B429B68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6502" y="1662939"/>
          <a:ext cx="85058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r>
                        <a:rPr lang="en-US" sz="2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1.58*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  <a:endParaRPr lang="en-US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428" y="5024282"/>
            <a:ext cx="12001031" cy="1338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risk of having COVID 19 was 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1.58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among the people who 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</a:p>
          <a:p>
            <a:endParaRPr lang="en-US" sz="8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73685" y="4076671"/>
            <a:ext cx="5123543" cy="86172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P-value ????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Confidence interval ??</a:t>
            </a:r>
          </a:p>
        </p:txBody>
      </p:sp>
    </p:spTree>
    <p:extLst>
      <p:ext uri="{BB962C8B-B14F-4D97-AF65-F5344CB8AC3E}">
        <p14:creationId xmlns:p14="http://schemas.microsoft.com/office/powerpoint/2010/main" val="3884039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741AC4-1A36-4245-8579-686058DFE805}"/>
              </a:ext>
            </a:extLst>
          </p:cNvPr>
          <p:cNvGrpSpPr/>
          <p:nvPr/>
        </p:nvGrpSpPr>
        <p:grpSpPr>
          <a:xfrm>
            <a:off x="2682837" y="152398"/>
            <a:ext cx="1316998" cy="3429000"/>
            <a:chOff x="5972689" y="152400"/>
            <a:chExt cx="1316998" cy="3429000"/>
          </a:xfrm>
        </p:grpSpPr>
        <p:grpSp>
          <p:nvGrpSpPr>
            <p:cNvPr id="50" name="Group 26"/>
            <p:cNvGrpSpPr/>
            <p:nvPr/>
          </p:nvGrpSpPr>
          <p:grpSpPr>
            <a:xfrm>
              <a:off x="5980176" y="152400"/>
              <a:ext cx="1309511" cy="1244050"/>
              <a:chOff x="8218311" y="98776"/>
              <a:chExt cx="1783644" cy="1872903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6" t="24643" r="2117" b="15330"/>
              <a:stretch/>
            </p:blipFill>
            <p:spPr>
              <a:xfrm>
                <a:off x="8297335" y="225774"/>
                <a:ext cx="1636887" cy="1592010"/>
              </a:xfrm>
              <a:prstGeom prst="rect">
                <a:avLst/>
              </a:prstGeom>
            </p:spPr>
          </p:pic>
          <p:sp>
            <p:nvSpPr>
              <p:cNvPr id="62" name="Rounded Rectangle 18"/>
              <p:cNvSpPr/>
              <p:nvPr/>
            </p:nvSpPr>
            <p:spPr>
              <a:xfrm>
                <a:off x="8218311" y="98776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>
              <a:stCxn id="62" idx="2"/>
              <a:endCxn id="56" idx="0"/>
            </p:cNvCxnSpPr>
            <p:nvPr/>
          </p:nvCxnSpPr>
          <p:spPr>
            <a:xfrm flipH="1">
              <a:off x="6627445" y="1396450"/>
              <a:ext cx="7487" cy="940899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34"/>
            <p:cNvGrpSpPr/>
            <p:nvPr/>
          </p:nvGrpSpPr>
          <p:grpSpPr>
            <a:xfrm>
              <a:off x="5972689" y="2337349"/>
              <a:ext cx="1309511" cy="1244051"/>
              <a:chOff x="5562600" y="4343400"/>
              <a:chExt cx="1309511" cy="1447809"/>
            </a:xfrm>
          </p:grpSpPr>
          <p:sp>
            <p:nvSpPr>
              <p:cNvPr id="56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33754-D3D9-4F0C-92FF-F69C0031E898}"/>
              </a:ext>
            </a:extLst>
          </p:cNvPr>
          <p:cNvGrpSpPr/>
          <p:nvPr/>
        </p:nvGrpSpPr>
        <p:grpSpPr>
          <a:xfrm>
            <a:off x="313154" y="152399"/>
            <a:ext cx="1316135" cy="3429000"/>
            <a:chOff x="1622665" y="152400"/>
            <a:chExt cx="1316135" cy="3429000"/>
          </a:xfrm>
        </p:grpSpPr>
        <p:grpSp>
          <p:nvGrpSpPr>
            <p:cNvPr id="37" name="Group 21"/>
            <p:cNvGrpSpPr/>
            <p:nvPr/>
          </p:nvGrpSpPr>
          <p:grpSpPr>
            <a:xfrm>
              <a:off x="1622665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54"/>
            <p:cNvGrpSpPr/>
            <p:nvPr/>
          </p:nvGrpSpPr>
          <p:grpSpPr>
            <a:xfrm>
              <a:off x="1629289" y="2337349"/>
              <a:ext cx="1309511" cy="1244051"/>
              <a:chOff x="5562600" y="4343400"/>
              <a:chExt cx="1309511" cy="1447809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42" name="Straight Arrow Connector 41"/>
            <p:cNvCxnSpPr>
              <a:cxnSpLocks/>
              <a:stCxn id="49" idx="2"/>
              <a:endCxn id="43" idx="0"/>
            </p:cNvCxnSpPr>
            <p:nvPr/>
          </p:nvCxnSpPr>
          <p:spPr>
            <a:xfrm>
              <a:off x="2277421" y="1396450"/>
              <a:ext cx="6624" cy="94089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137AB-0BE6-4E13-AE85-C23F8FE9B661}"/>
              </a:ext>
            </a:extLst>
          </p:cNvPr>
          <p:cNvSpPr/>
          <p:nvPr/>
        </p:nvSpPr>
        <p:spPr>
          <a:xfrm>
            <a:off x="4515679" y="346628"/>
            <a:ext cx="7601451" cy="1076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Proportion/Risk will calculated using 2 x 2 table/ Cross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linear regression </a:t>
            </a:r>
          </a:p>
        </p:txBody>
      </p:sp>
      <p:sp>
        <p:nvSpPr>
          <p:cNvPr id="28" name="Chevron 30">
            <a:extLst>
              <a:ext uri="{FF2B5EF4-FFF2-40B4-BE49-F238E27FC236}">
                <a16:creationId xmlns:a16="http://schemas.microsoft.com/office/drawing/2014/main" id="{61A954FF-9EBD-4C96-829A-581FDDAD7905}"/>
              </a:ext>
            </a:extLst>
          </p:cNvPr>
          <p:cNvSpPr/>
          <p:nvPr/>
        </p:nvSpPr>
        <p:spPr>
          <a:xfrm rot="10800000">
            <a:off x="11849100" y="532502"/>
            <a:ext cx="342900" cy="4659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ular Callout 2">
            <a:extLst>
              <a:ext uri="{FF2B5EF4-FFF2-40B4-BE49-F238E27FC236}">
                <a16:creationId xmlns:a16="http://schemas.microsoft.com/office/drawing/2014/main" id="{FC8F9340-7DD8-4300-8834-71E27117CB08}"/>
              </a:ext>
            </a:extLst>
          </p:cNvPr>
          <p:cNvSpPr/>
          <p:nvPr/>
        </p:nvSpPr>
        <p:spPr>
          <a:xfrm>
            <a:off x="4639617" y="1608827"/>
            <a:ext cx="7353300" cy="1495425"/>
          </a:xfrm>
          <a:prstGeom prst="wedgeRoundRectCallout">
            <a:avLst>
              <a:gd name="adj1" fmla="val -33527"/>
              <a:gd name="adj2" fmla="val -68710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 will be calculated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P-value will be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95% Confidence Interval will be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relevant variables will be adjusted  </a:t>
            </a:r>
          </a:p>
        </p:txBody>
      </p:sp>
    </p:spTree>
    <p:extLst>
      <p:ext uri="{BB962C8B-B14F-4D97-AF65-F5344CB8AC3E}">
        <p14:creationId xmlns:p14="http://schemas.microsoft.com/office/powerpoint/2010/main" val="1056691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741AC4-1A36-4245-8579-686058DFE805}"/>
              </a:ext>
            </a:extLst>
          </p:cNvPr>
          <p:cNvGrpSpPr/>
          <p:nvPr/>
        </p:nvGrpSpPr>
        <p:grpSpPr>
          <a:xfrm>
            <a:off x="2682837" y="152398"/>
            <a:ext cx="1316998" cy="3429000"/>
            <a:chOff x="5972689" y="152400"/>
            <a:chExt cx="1316998" cy="3429000"/>
          </a:xfrm>
        </p:grpSpPr>
        <p:grpSp>
          <p:nvGrpSpPr>
            <p:cNvPr id="50" name="Group 26"/>
            <p:cNvGrpSpPr/>
            <p:nvPr/>
          </p:nvGrpSpPr>
          <p:grpSpPr>
            <a:xfrm>
              <a:off x="5980176" y="152400"/>
              <a:ext cx="1309511" cy="1244050"/>
              <a:chOff x="8218311" y="98776"/>
              <a:chExt cx="1783644" cy="1872903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6" t="24643" r="2117" b="15330"/>
              <a:stretch/>
            </p:blipFill>
            <p:spPr>
              <a:xfrm>
                <a:off x="8297335" y="225774"/>
                <a:ext cx="1636887" cy="1592010"/>
              </a:xfrm>
              <a:prstGeom prst="rect">
                <a:avLst/>
              </a:prstGeom>
            </p:spPr>
          </p:pic>
          <p:sp>
            <p:nvSpPr>
              <p:cNvPr id="62" name="Rounded Rectangle 18"/>
              <p:cNvSpPr/>
              <p:nvPr/>
            </p:nvSpPr>
            <p:spPr>
              <a:xfrm>
                <a:off x="8218311" y="98776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>
              <a:stCxn id="62" idx="2"/>
              <a:endCxn id="56" idx="0"/>
            </p:cNvCxnSpPr>
            <p:nvPr/>
          </p:nvCxnSpPr>
          <p:spPr>
            <a:xfrm flipH="1">
              <a:off x="6627445" y="1396450"/>
              <a:ext cx="7487" cy="940899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34"/>
            <p:cNvGrpSpPr/>
            <p:nvPr/>
          </p:nvGrpSpPr>
          <p:grpSpPr>
            <a:xfrm>
              <a:off x="5972689" y="2337349"/>
              <a:ext cx="1309511" cy="1244051"/>
              <a:chOff x="5562600" y="4343400"/>
              <a:chExt cx="1309511" cy="1447809"/>
            </a:xfrm>
          </p:grpSpPr>
          <p:sp>
            <p:nvSpPr>
              <p:cNvPr id="56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33754-D3D9-4F0C-92FF-F69C0031E898}"/>
              </a:ext>
            </a:extLst>
          </p:cNvPr>
          <p:cNvGrpSpPr/>
          <p:nvPr/>
        </p:nvGrpSpPr>
        <p:grpSpPr>
          <a:xfrm>
            <a:off x="313154" y="152399"/>
            <a:ext cx="1316135" cy="3429000"/>
            <a:chOff x="1622665" y="152400"/>
            <a:chExt cx="1316135" cy="3429000"/>
          </a:xfrm>
        </p:grpSpPr>
        <p:grpSp>
          <p:nvGrpSpPr>
            <p:cNvPr id="37" name="Group 21"/>
            <p:cNvGrpSpPr/>
            <p:nvPr/>
          </p:nvGrpSpPr>
          <p:grpSpPr>
            <a:xfrm>
              <a:off x="1622665" y="152400"/>
              <a:ext cx="1309511" cy="1244050"/>
              <a:chOff x="3386667" y="633224"/>
              <a:chExt cx="1783644" cy="18729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6" t="24643" r="49808" b="15330"/>
              <a:stretch/>
            </p:blipFill>
            <p:spPr>
              <a:xfrm>
                <a:off x="3668892" y="667090"/>
                <a:ext cx="1444975" cy="1669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3386667" y="633224"/>
                <a:ext cx="1783644" cy="1872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54"/>
            <p:cNvGrpSpPr/>
            <p:nvPr/>
          </p:nvGrpSpPr>
          <p:grpSpPr>
            <a:xfrm>
              <a:off x="1629289" y="2337349"/>
              <a:ext cx="1309511" cy="1244051"/>
              <a:chOff x="5562600" y="4343400"/>
              <a:chExt cx="1309511" cy="1447809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5562600" y="4343400"/>
                <a:ext cx="1309511" cy="144780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1811485141599778122-51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5000" y="4572000"/>
                <a:ext cx="990600" cy="990600"/>
              </a:xfrm>
              <a:prstGeom prst="rect">
                <a:avLst/>
              </a:prstGeom>
            </p:spPr>
          </p:pic>
        </p:grpSp>
        <p:cxnSp>
          <p:nvCxnSpPr>
            <p:cNvPr id="42" name="Straight Arrow Connector 41"/>
            <p:cNvCxnSpPr>
              <a:cxnSpLocks/>
              <a:stCxn id="49" idx="2"/>
              <a:endCxn id="43" idx="0"/>
            </p:cNvCxnSpPr>
            <p:nvPr/>
          </p:nvCxnSpPr>
          <p:spPr>
            <a:xfrm>
              <a:off x="2277421" y="1396450"/>
              <a:ext cx="6624" cy="94089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137AB-0BE6-4E13-AE85-C23F8FE9B661}"/>
              </a:ext>
            </a:extLst>
          </p:cNvPr>
          <p:cNvSpPr/>
          <p:nvPr/>
        </p:nvSpPr>
        <p:spPr>
          <a:xfrm>
            <a:off x="4515679" y="346628"/>
            <a:ext cx="7601451" cy="1076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Proportion/Risk will calculated using 2 x 2 table/ Cross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linear regression </a:t>
            </a:r>
          </a:p>
        </p:txBody>
      </p:sp>
      <p:sp>
        <p:nvSpPr>
          <p:cNvPr id="28" name="Chevron 30">
            <a:extLst>
              <a:ext uri="{FF2B5EF4-FFF2-40B4-BE49-F238E27FC236}">
                <a16:creationId xmlns:a16="http://schemas.microsoft.com/office/drawing/2014/main" id="{61A954FF-9EBD-4C96-829A-581FDDAD7905}"/>
              </a:ext>
            </a:extLst>
          </p:cNvPr>
          <p:cNvSpPr/>
          <p:nvPr/>
        </p:nvSpPr>
        <p:spPr>
          <a:xfrm rot="10800000">
            <a:off x="11849100" y="532502"/>
            <a:ext cx="342900" cy="4659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ular Callout 2">
            <a:extLst>
              <a:ext uri="{FF2B5EF4-FFF2-40B4-BE49-F238E27FC236}">
                <a16:creationId xmlns:a16="http://schemas.microsoft.com/office/drawing/2014/main" id="{FC8F9340-7DD8-4300-8834-71E27117CB08}"/>
              </a:ext>
            </a:extLst>
          </p:cNvPr>
          <p:cNvSpPr/>
          <p:nvPr/>
        </p:nvSpPr>
        <p:spPr>
          <a:xfrm>
            <a:off x="4639617" y="1608827"/>
            <a:ext cx="7353300" cy="1495425"/>
          </a:xfrm>
          <a:prstGeom prst="wedgeRoundRectCallout">
            <a:avLst>
              <a:gd name="adj1" fmla="val -33527"/>
              <a:gd name="adj2" fmla="val -68710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 will be calculated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P-value will be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95% Confidence Interval will be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relevant variables will be adjusted  </a:t>
            </a:r>
          </a:p>
        </p:txBody>
      </p:sp>
    </p:spTree>
    <p:extLst>
      <p:ext uri="{BB962C8B-B14F-4D97-AF65-F5344CB8AC3E}">
        <p14:creationId xmlns:p14="http://schemas.microsoft.com/office/powerpoint/2010/main" val="117349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Log linear regression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28776" y="1825625"/>
            <a:ext cx="8963025" cy="323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Not wearing mask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733551" y="2838450"/>
            <a:ext cx="3514724" cy="1733550"/>
          </a:xfrm>
          <a:prstGeom prst="wedgeEllipseCallout">
            <a:avLst>
              <a:gd name="adj1" fmla="val 28204"/>
              <a:gd name="adj2" fmla="val -8695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 variable is binary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819776" y="2686051"/>
            <a:ext cx="4562475" cy="315277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Negative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Wearing mask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86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7412B-4803-43E2-9E8E-69C7207E2C00}"/>
              </a:ext>
            </a:extLst>
          </p:cNvPr>
          <p:cNvSpPr/>
          <p:nvPr/>
        </p:nvSpPr>
        <p:spPr>
          <a:xfrm>
            <a:off x="5129784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design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D88FD6-4B30-43DB-857A-114E9B95BAB7}"/>
              </a:ext>
            </a:extLst>
          </p:cNvPr>
          <p:cNvSpPr/>
          <p:nvPr/>
        </p:nvSpPr>
        <p:spPr>
          <a:xfrm>
            <a:off x="7891272" y="4553712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774407-CB11-488D-B168-AC1B44FB7A20}"/>
              </a:ext>
            </a:extLst>
          </p:cNvPr>
          <p:cNvSpPr/>
          <p:nvPr/>
        </p:nvSpPr>
        <p:spPr>
          <a:xfrm>
            <a:off x="7891272" y="5436108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2676A-76AB-48A9-8DDA-0638F641F77C}"/>
              </a:ext>
            </a:extLst>
          </p:cNvPr>
          <p:cNvSpPr/>
          <p:nvPr/>
        </p:nvSpPr>
        <p:spPr>
          <a:xfrm>
            <a:off x="1362456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2D95B7-DAA3-4BE7-96A8-0288898E4A99}"/>
              </a:ext>
            </a:extLst>
          </p:cNvPr>
          <p:cNvSpPr/>
          <p:nvPr/>
        </p:nvSpPr>
        <p:spPr>
          <a:xfrm>
            <a:off x="4123944" y="4727448"/>
            <a:ext cx="1005840" cy="91440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746A-AB7B-44D7-B11F-253606A989D1}"/>
              </a:ext>
            </a:extLst>
          </p:cNvPr>
          <p:cNvSpPr/>
          <p:nvPr/>
        </p:nvSpPr>
        <p:spPr>
          <a:xfrm>
            <a:off x="1380744" y="2898648"/>
            <a:ext cx="2761488" cy="1069848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39A022-0B44-4A5E-AD99-59388A1AFB50}"/>
              </a:ext>
            </a:extLst>
          </p:cNvPr>
          <p:cNvSpPr/>
          <p:nvPr/>
        </p:nvSpPr>
        <p:spPr>
          <a:xfrm>
            <a:off x="1380744" y="1229868"/>
            <a:ext cx="2761488" cy="1069848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709F603-0220-442B-9490-8B7EBE20C25D}"/>
              </a:ext>
            </a:extLst>
          </p:cNvPr>
          <p:cNvSpPr/>
          <p:nvPr/>
        </p:nvSpPr>
        <p:spPr>
          <a:xfrm>
            <a:off x="2331720" y="2299716"/>
            <a:ext cx="941832" cy="598932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499C9D3-88CC-4E24-9DC9-CCF84A79C4AA}"/>
              </a:ext>
            </a:extLst>
          </p:cNvPr>
          <p:cNvSpPr/>
          <p:nvPr/>
        </p:nvSpPr>
        <p:spPr>
          <a:xfrm>
            <a:off x="2322576" y="3970782"/>
            <a:ext cx="941832" cy="598932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7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D4C86-BFE5-46D9-8766-78CA2BF5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0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D4C86-BFE5-46D9-8766-78CA2BF53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8" r="42534" b="55856"/>
          <a:stretch/>
        </p:blipFill>
        <p:spPr>
          <a:xfrm>
            <a:off x="-160638" y="124135"/>
            <a:ext cx="12588209" cy="6733866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30ADC6-1DEA-4619-9718-2AFB267C6FBC}"/>
              </a:ext>
            </a:extLst>
          </p:cNvPr>
          <p:cNvSpPr/>
          <p:nvPr/>
        </p:nvSpPr>
        <p:spPr>
          <a:xfrm>
            <a:off x="185351" y="4151870"/>
            <a:ext cx="259492" cy="54369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AF77B86C-4235-4A0A-9F5F-B73942E2A478}"/>
              </a:ext>
            </a:extLst>
          </p:cNvPr>
          <p:cNvSpPr/>
          <p:nvPr/>
        </p:nvSpPr>
        <p:spPr>
          <a:xfrm rot="10800000">
            <a:off x="9753600" y="4551406"/>
            <a:ext cx="259492" cy="54369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4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0F08D-946E-4461-8F47-04862EE8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776120-A23D-411D-A34B-6EFE5094ED4D}"/>
              </a:ext>
            </a:extLst>
          </p:cNvPr>
          <p:cNvCxnSpPr>
            <a:cxnSpLocks/>
          </p:cNvCxnSpPr>
          <p:nvPr/>
        </p:nvCxnSpPr>
        <p:spPr>
          <a:xfrm flipH="1">
            <a:off x="3966520" y="2174790"/>
            <a:ext cx="6141307" cy="49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ECDD0D-D857-4137-90F9-E9EC0B9A0C6F}"/>
              </a:ext>
            </a:extLst>
          </p:cNvPr>
          <p:cNvCxnSpPr/>
          <p:nvPr/>
        </p:nvCxnSpPr>
        <p:spPr>
          <a:xfrm flipH="1">
            <a:off x="5474043" y="1915297"/>
            <a:ext cx="4633784" cy="753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051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67186-F4A5-4346-984D-9B41FB3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776120-A23D-411D-A34B-6EFE5094ED4D}"/>
              </a:ext>
            </a:extLst>
          </p:cNvPr>
          <p:cNvCxnSpPr>
            <a:cxnSpLocks/>
          </p:cNvCxnSpPr>
          <p:nvPr/>
        </p:nvCxnSpPr>
        <p:spPr>
          <a:xfrm flipH="1">
            <a:off x="3966520" y="2174790"/>
            <a:ext cx="6141307" cy="49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ECDD0D-D857-4137-90F9-E9EC0B9A0C6F}"/>
              </a:ext>
            </a:extLst>
          </p:cNvPr>
          <p:cNvCxnSpPr/>
          <p:nvPr/>
        </p:nvCxnSpPr>
        <p:spPr>
          <a:xfrm flipH="1">
            <a:off x="5474043" y="1915297"/>
            <a:ext cx="4633784" cy="753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74A7D9-0F62-4523-8B0C-4935E9CB718E}"/>
              </a:ext>
            </a:extLst>
          </p:cNvPr>
          <p:cNvSpPr/>
          <p:nvPr/>
        </p:nvSpPr>
        <p:spPr>
          <a:xfrm rot="5160337">
            <a:off x="6398601" y="2934644"/>
            <a:ext cx="259492" cy="54369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16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67186-F4A5-4346-984D-9B41FB3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5" t="27657" r="23081" b="18378"/>
          <a:stretch/>
        </p:blipFill>
        <p:spPr>
          <a:xfrm>
            <a:off x="0" y="-921"/>
            <a:ext cx="12294973" cy="6858921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74A7D9-0F62-4523-8B0C-4935E9CB718E}"/>
              </a:ext>
            </a:extLst>
          </p:cNvPr>
          <p:cNvSpPr/>
          <p:nvPr/>
        </p:nvSpPr>
        <p:spPr>
          <a:xfrm rot="5160337">
            <a:off x="7053510" y="2341605"/>
            <a:ext cx="259492" cy="54369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09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6784DC-2CF6-4A19-9F40-D38EC21F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8DC73B-508E-4EE9-85FE-C260B756336D}"/>
              </a:ext>
            </a:extLst>
          </p:cNvPr>
          <p:cNvSpPr/>
          <p:nvPr/>
        </p:nvSpPr>
        <p:spPr>
          <a:xfrm>
            <a:off x="762912" y="5403334"/>
            <a:ext cx="514391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binreg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covid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ib0.mask,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65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64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91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64"/>
            <a:ext cx="12192000" cy="6857999"/>
          </a:xfrm>
          <a:prstGeom prst="rect">
            <a:avLst/>
          </a:prstGeom>
        </p:spPr>
      </p:pic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37580827-0782-4959-9DDC-0D5DA68F94FD}"/>
              </a:ext>
            </a:extLst>
          </p:cNvPr>
          <p:cNvSpPr/>
          <p:nvPr/>
        </p:nvSpPr>
        <p:spPr>
          <a:xfrm>
            <a:off x="7745203" y="0"/>
            <a:ext cx="4314825" cy="25050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Negative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Wearing mask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3864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64"/>
            <a:ext cx="12192000" cy="6857999"/>
          </a:xfrm>
          <a:prstGeom prst="rect">
            <a:avLst/>
          </a:prstGeom>
        </p:spPr>
      </p:pic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37580827-0782-4959-9DDC-0D5DA68F94FD}"/>
              </a:ext>
            </a:extLst>
          </p:cNvPr>
          <p:cNvSpPr/>
          <p:nvPr/>
        </p:nvSpPr>
        <p:spPr>
          <a:xfrm>
            <a:off x="7745203" y="0"/>
            <a:ext cx="4314825" cy="25050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Positive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Negative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Not wearing mask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Wearing mask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25BED-EC98-4279-B3BD-8EA6542D315D}"/>
              </a:ext>
            </a:extLst>
          </p:cNvPr>
          <p:cNvCxnSpPr>
            <a:cxnSpLocks/>
          </p:cNvCxnSpPr>
          <p:nvPr/>
        </p:nvCxnSpPr>
        <p:spPr>
          <a:xfrm flipH="1">
            <a:off x="1981200" y="1839817"/>
            <a:ext cx="6391620" cy="20239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498D09-D220-4346-950F-5EBB34EE2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64" t="73" r="34978" b="69517"/>
          <a:stretch/>
        </p:blipFill>
        <p:spPr>
          <a:xfrm>
            <a:off x="3546969" y="5056742"/>
            <a:ext cx="6428014" cy="170761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75178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80667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98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F37CA-7A7E-424D-BEAF-BAD5AB628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Which regression is appropriate in this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CE367-1406-4E90-BC9E-30D7FDB9668D}"/>
              </a:ext>
            </a:extLst>
          </p:cNvPr>
          <p:cNvSpPr/>
          <p:nvPr/>
        </p:nvSpPr>
        <p:spPr>
          <a:xfrm>
            <a:off x="8339328" y="5422392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D4D76-8E70-456A-837C-AA0E394DF29F}"/>
              </a:ext>
            </a:extLst>
          </p:cNvPr>
          <p:cNvSpPr/>
          <p:nvPr/>
        </p:nvSpPr>
        <p:spPr>
          <a:xfrm>
            <a:off x="8339328" y="4270248"/>
            <a:ext cx="2761488" cy="73152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51ED33-94BD-48C0-BE5E-44297E5A41B1}"/>
              </a:ext>
            </a:extLst>
          </p:cNvPr>
          <p:cNvSpPr/>
          <p:nvPr/>
        </p:nvSpPr>
        <p:spPr>
          <a:xfrm>
            <a:off x="9464040" y="5001768"/>
            <a:ext cx="630936" cy="420624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7412B-4803-43E2-9E8E-69C7207E2C00}"/>
              </a:ext>
            </a:extLst>
          </p:cNvPr>
          <p:cNvSpPr/>
          <p:nvPr/>
        </p:nvSpPr>
        <p:spPr>
          <a:xfrm>
            <a:off x="5129784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design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D88FD6-4B30-43DB-857A-114E9B95BAB7}"/>
              </a:ext>
            </a:extLst>
          </p:cNvPr>
          <p:cNvSpPr/>
          <p:nvPr/>
        </p:nvSpPr>
        <p:spPr>
          <a:xfrm>
            <a:off x="7891272" y="4553712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774407-CB11-488D-B168-AC1B44FB7A20}"/>
              </a:ext>
            </a:extLst>
          </p:cNvPr>
          <p:cNvSpPr/>
          <p:nvPr/>
        </p:nvSpPr>
        <p:spPr>
          <a:xfrm>
            <a:off x="7891272" y="5436108"/>
            <a:ext cx="448056" cy="50292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2676A-76AB-48A9-8DDA-0638F641F77C}"/>
              </a:ext>
            </a:extLst>
          </p:cNvPr>
          <p:cNvSpPr/>
          <p:nvPr/>
        </p:nvSpPr>
        <p:spPr>
          <a:xfrm>
            <a:off x="1362456" y="4562856"/>
            <a:ext cx="2761488" cy="13716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2D95B7-DAA3-4BE7-96A8-0288898E4A99}"/>
              </a:ext>
            </a:extLst>
          </p:cNvPr>
          <p:cNvSpPr/>
          <p:nvPr/>
        </p:nvSpPr>
        <p:spPr>
          <a:xfrm>
            <a:off x="4123944" y="4727448"/>
            <a:ext cx="1005840" cy="914400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746A-AB7B-44D7-B11F-253606A989D1}"/>
              </a:ext>
            </a:extLst>
          </p:cNvPr>
          <p:cNvSpPr/>
          <p:nvPr/>
        </p:nvSpPr>
        <p:spPr>
          <a:xfrm>
            <a:off x="1380744" y="2898648"/>
            <a:ext cx="2761488" cy="1069848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39A022-0B44-4A5E-AD99-59388A1AFB50}"/>
              </a:ext>
            </a:extLst>
          </p:cNvPr>
          <p:cNvSpPr/>
          <p:nvPr/>
        </p:nvSpPr>
        <p:spPr>
          <a:xfrm>
            <a:off x="1380744" y="1229868"/>
            <a:ext cx="2761488" cy="1069848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709F603-0220-442B-9490-8B7EBE20C25D}"/>
              </a:ext>
            </a:extLst>
          </p:cNvPr>
          <p:cNvSpPr/>
          <p:nvPr/>
        </p:nvSpPr>
        <p:spPr>
          <a:xfrm>
            <a:off x="2331720" y="2299716"/>
            <a:ext cx="941832" cy="598932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499C9D3-88CC-4E24-9DC9-CCF84A79C4AA}"/>
              </a:ext>
            </a:extLst>
          </p:cNvPr>
          <p:cNvSpPr/>
          <p:nvPr/>
        </p:nvSpPr>
        <p:spPr>
          <a:xfrm>
            <a:off x="2322576" y="3970782"/>
            <a:ext cx="941832" cy="598932"/>
          </a:xfrm>
          <a:prstGeom prst="down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Pin by Andrea Zsigmond on Large families | This or that questions, Emoji  symbols, Emoticon">
            <a:extLst>
              <a:ext uri="{FF2B5EF4-FFF2-40B4-BE49-F238E27FC236}">
                <a16:creationId xmlns:a16="http://schemas.microsoft.com/office/drawing/2014/main" id="{CBEA5470-8B36-4BA6-8608-1E4CDC63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96" y="1080000"/>
            <a:ext cx="5074919" cy="28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47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21257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9247" y="2505200"/>
            <a:ext cx="11071412" cy="1338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risk of having COVID 19 was 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1.58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among the people who 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</a:p>
          <a:p>
            <a:endParaRPr lang="en-US" sz="8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4674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9247" y="2505200"/>
            <a:ext cx="11071412" cy="2693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risk of having COVID 19 was 1.58 [RR: 1.58 (95% CI: 1:36, 1:84); p-value&lt;0.001] time among the people who 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</a:p>
          <a:p>
            <a:endParaRPr lang="en-US" sz="3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2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9247" y="2505200"/>
            <a:ext cx="11071412" cy="2816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risk of having COVID 19 was 1.58 [RR: 1.58 (95% CI: 1:36, 1:84); p-value&lt;0.001] time among the people who 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 </a:t>
            </a:r>
            <a:r>
              <a:rPr lang="en-US" sz="32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indicates that </a:t>
            </a:r>
            <a:r>
              <a:rPr lang="en-US" sz="32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wearing mask </a:t>
            </a:r>
            <a:r>
              <a:rPr lang="en-US" sz="32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significantly associated with having COVID-19 positive</a:t>
            </a:r>
          </a:p>
          <a:p>
            <a:endParaRPr lang="en-US" sz="8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90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Callout 4">
            <a:extLst>
              <a:ext uri="{FF2B5EF4-FFF2-40B4-BE49-F238E27FC236}">
                <a16:creationId xmlns:a16="http://schemas.microsoft.com/office/drawing/2014/main" id="{69AE874C-C4E9-415D-B076-69FB99B00341}"/>
              </a:ext>
            </a:extLst>
          </p:cNvPr>
          <p:cNvSpPr/>
          <p:nvPr/>
        </p:nvSpPr>
        <p:spPr>
          <a:xfrm>
            <a:off x="7190133" y="124944"/>
            <a:ext cx="2023442" cy="1037934"/>
          </a:xfrm>
          <a:prstGeom prst="wedgeEllipseCallout">
            <a:avLst>
              <a:gd name="adj1" fmla="val -49698"/>
              <a:gd name="adj2" fmla="val 201475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44" name="Oval Callout 4">
            <a:extLst>
              <a:ext uri="{FF2B5EF4-FFF2-40B4-BE49-F238E27FC236}">
                <a16:creationId xmlns:a16="http://schemas.microsoft.com/office/drawing/2014/main" id="{3AC6BD59-1223-47DC-9EA5-5D1626D967C7}"/>
              </a:ext>
            </a:extLst>
          </p:cNvPr>
          <p:cNvSpPr/>
          <p:nvPr/>
        </p:nvSpPr>
        <p:spPr>
          <a:xfrm>
            <a:off x="2334173" y="124944"/>
            <a:ext cx="2023442" cy="1037934"/>
          </a:xfrm>
          <a:prstGeom prst="wedgeEllipseCallout">
            <a:avLst>
              <a:gd name="adj1" fmla="val -53628"/>
              <a:gd name="adj2" fmla="val 2129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Exposure</a:t>
            </a:r>
          </a:p>
        </p:txBody>
      </p:sp>
    </p:spTree>
    <p:extLst>
      <p:ext uri="{BB962C8B-B14F-4D97-AF65-F5344CB8AC3E}">
        <p14:creationId xmlns:p14="http://schemas.microsoft.com/office/powerpoint/2010/main" val="2190164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8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153206-C0C4-4E5D-92BB-E21337752499}"/>
              </a:ext>
            </a:extLst>
          </p:cNvPr>
          <p:cNvCxnSpPr/>
          <p:nvPr/>
        </p:nvCxnSpPr>
        <p:spPr>
          <a:xfrm flipV="1">
            <a:off x="2921915" y="3328065"/>
            <a:ext cx="3591298" cy="113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777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1FEAF8-931D-47E6-8621-98F23C81F559}"/>
              </a:ext>
            </a:extLst>
          </p:cNvPr>
          <p:cNvCxnSpPr>
            <a:cxnSpLocks/>
            <a:stCxn id="53" idx="2"/>
            <a:endCxn id="12" idx="7"/>
          </p:cNvCxnSpPr>
          <p:nvPr/>
        </p:nvCxnSpPr>
        <p:spPr>
          <a:xfrm flipH="1">
            <a:off x="7630951" y="1128798"/>
            <a:ext cx="1767932" cy="1795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68C0E7-DDF8-486B-8942-9D7F87AFCC7F}"/>
              </a:ext>
            </a:extLst>
          </p:cNvPr>
          <p:cNvCxnSpPr>
            <a:stCxn id="49" idx="0"/>
            <a:endCxn id="12" idx="5"/>
          </p:cNvCxnSpPr>
          <p:nvPr/>
        </p:nvCxnSpPr>
        <p:spPr>
          <a:xfrm flipH="1" flipV="1">
            <a:off x="7630951" y="3732238"/>
            <a:ext cx="1767932" cy="181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3FAB52-A6B1-414C-9240-8DC909779F6F}"/>
              </a:ext>
            </a:extLst>
          </p:cNvPr>
          <p:cNvCxnSpPr>
            <a:stCxn id="56" idx="1"/>
            <a:endCxn id="12" idx="6"/>
          </p:cNvCxnSpPr>
          <p:nvPr/>
        </p:nvCxnSpPr>
        <p:spPr>
          <a:xfrm flipH="1">
            <a:off x="7822724" y="3300173"/>
            <a:ext cx="1569301" cy="27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2B5884-D0D9-4979-A674-FA50DE0E9919}"/>
              </a:ext>
            </a:extLst>
          </p:cNvPr>
          <p:cNvCxnSpPr>
            <a:stCxn id="28" idx="2"/>
            <a:endCxn id="12" idx="1"/>
          </p:cNvCxnSpPr>
          <p:nvPr/>
        </p:nvCxnSpPr>
        <p:spPr>
          <a:xfrm>
            <a:off x="5353886" y="1020228"/>
            <a:ext cx="1351100" cy="190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F4B4A6-B985-4AE2-A369-4693EB89D4FE}"/>
              </a:ext>
            </a:extLst>
          </p:cNvPr>
          <p:cNvCxnSpPr>
            <a:stCxn id="24" idx="2"/>
            <a:endCxn id="12" idx="2"/>
          </p:cNvCxnSpPr>
          <p:nvPr/>
        </p:nvCxnSpPr>
        <p:spPr>
          <a:xfrm>
            <a:off x="2309975" y="1538172"/>
            <a:ext cx="4203238" cy="178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FE623-12EC-4B2B-847A-55C5844FDF12}"/>
              </a:ext>
            </a:extLst>
          </p:cNvPr>
          <p:cNvCxnSpPr>
            <a:stCxn id="36" idx="0"/>
            <a:endCxn id="12" idx="3"/>
          </p:cNvCxnSpPr>
          <p:nvPr/>
        </p:nvCxnSpPr>
        <p:spPr>
          <a:xfrm flipV="1">
            <a:off x="5353885" y="3732238"/>
            <a:ext cx="1351101" cy="210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42AC55-2419-4CA4-AE9E-AA96F217113A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V="1">
            <a:off x="2176353" y="3328065"/>
            <a:ext cx="4336860" cy="2017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8C6C79-0312-4601-BDEC-F28A25FA5CFE}"/>
              </a:ext>
            </a:extLst>
          </p:cNvPr>
          <p:cNvCxnSpPr/>
          <p:nvPr/>
        </p:nvCxnSpPr>
        <p:spPr>
          <a:xfrm flipV="1">
            <a:off x="2921915" y="3328065"/>
            <a:ext cx="3591298" cy="113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21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FFA6A-1506-4F8B-AEAC-56A0EA81CE40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176353" y="4013423"/>
            <a:ext cx="90807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829F1D-DEDA-4232-AEB0-3BBB15B2C0EC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 flipH="1">
            <a:off x="2267160" y="1538172"/>
            <a:ext cx="42815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7A6BA7-7964-4863-AD83-4DC6BBDE89EF}"/>
              </a:ext>
            </a:extLst>
          </p:cNvPr>
          <p:cNvCxnSpPr>
            <a:stCxn id="28" idx="2"/>
            <a:endCxn id="14" idx="7"/>
          </p:cNvCxnSpPr>
          <p:nvPr/>
        </p:nvCxnSpPr>
        <p:spPr>
          <a:xfrm flipH="1">
            <a:off x="2730142" y="1020228"/>
            <a:ext cx="2623744" cy="20174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4AB880-DD91-48B5-83F1-57E8212D6F6E}"/>
              </a:ext>
            </a:extLst>
          </p:cNvPr>
          <p:cNvCxnSpPr>
            <a:cxnSpLocks/>
            <a:stCxn id="36" idx="0"/>
            <a:endCxn id="14" idx="5"/>
          </p:cNvCxnSpPr>
          <p:nvPr/>
        </p:nvCxnSpPr>
        <p:spPr>
          <a:xfrm flipH="1" flipV="1">
            <a:off x="2730142" y="3846009"/>
            <a:ext cx="2623743" cy="19917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1FEAF8-931D-47E6-8621-98F23C81F559}"/>
              </a:ext>
            </a:extLst>
          </p:cNvPr>
          <p:cNvCxnSpPr>
            <a:cxnSpLocks/>
            <a:stCxn id="53" idx="2"/>
            <a:endCxn id="12" idx="7"/>
          </p:cNvCxnSpPr>
          <p:nvPr/>
        </p:nvCxnSpPr>
        <p:spPr>
          <a:xfrm flipH="1">
            <a:off x="7630951" y="1128798"/>
            <a:ext cx="1767932" cy="1795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68C0E7-DDF8-486B-8942-9D7F87AFCC7F}"/>
              </a:ext>
            </a:extLst>
          </p:cNvPr>
          <p:cNvCxnSpPr>
            <a:stCxn id="49" idx="0"/>
            <a:endCxn id="12" idx="5"/>
          </p:cNvCxnSpPr>
          <p:nvPr/>
        </p:nvCxnSpPr>
        <p:spPr>
          <a:xfrm flipH="1" flipV="1">
            <a:off x="7630951" y="3732238"/>
            <a:ext cx="1767932" cy="181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3FAB52-A6B1-414C-9240-8DC909779F6F}"/>
              </a:ext>
            </a:extLst>
          </p:cNvPr>
          <p:cNvCxnSpPr>
            <a:stCxn id="56" idx="1"/>
            <a:endCxn id="12" idx="6"/>
          </p:cNvCxnSpPr>
          <p:nvPr/>
        </p:nvCxnSpPr>
        <p:spPr>
          <a:xfrm flipH="1">
            <a:off x="7822724" y="3300173"/>
            <a:ext cx="1569301" cy="27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2B5884-D0D9-4979-A674-FA50DE0E9919}"/>
              </a:ext>
            </a:extLst>
          </p:cNvPr>
          <p:cNvCxnSpPr>
            <a:stCxn id="28" idx="2"/>
            <a:endCxn id="12" idx="1"/>
          </p:cNvCxnSpPr>
          <p:nvPr/>
        </p:nvCxnSpPr>
        <p:spPr>
          <a:xfrm>
            <a:off x="5353886" y="1020228"/>
            <a:ext cx="1351100" cy="190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F4B4A6-B985-4AE2-A369-4693EB89D4FE}"/>
              </a:ext>
            </a:extLst>
          </p:cNvPr>
          <p:cNvCxnSpPr>
            <a:stCxn id="24" idx="2"/>
            <a:endCxn id="12" idx="2"/>
          </p:cNvCxnSpPr>
          <p:nvPr/>
        </p:nvCxnSpPr>
        <p:spPr>
          <a:xfrm>
            <a:off x="2309975" y="1538172"/>
            <a:ext cx="4203238" cy="178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FE623-12EC-4B2B-847A-55C5844FDF12}"/>
              </a:ext>
            </a:extLst>
          </p:cNvPr>
          <p:cNvCxnSpPr>
            <a:stCxn id="36" idx="0"/>
            <a:endCxn id="12" idx="3"/>
          </p:cNvCxnSpPr>
          <p:nvPr/>
        </p:nvCxnSpPr>
        <p:spPr>
          <a:xfrm flipV="1">
            <a:off x="5353885" y="3732238"/>
            <a:ext cx="1351101" cy="210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42AC55-2419-4CA4-AE9E-AA96F217113A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V="1">
            <a:off x="2176353" y="3328065"/>
            <a:ext cx="4336860" cy="2017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BBC97D-8E38-4ADA-825F-D3E770D7360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 flipV="1">
            <a:off x="2921915" y="3328065"/>
            <a:ext cx="3591298" cy="113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21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Log linear regression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28776" y="1825625"/>
            <a:ext cx="8963025" cy="323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Not wearing mask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Did not maintain social distance</a:t>
            </a:r>
          </a:p>
          <a:p>
            <a:pPr fontAlgn="b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Age in year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Sex of participant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Handwash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Occupation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 rot="10800000">
            <a:off x="10119450" y="2323709"/>
            <a:ext cx="342900" cy="4659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6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6DBD5-C312-4116-86DE-B3AA4C45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rrow: Chevron 2">
            <a:extLst>
              <a:ext uri="{FF2B5EF4-FFF2-40B4-BE49-F238E27FC236}">
                <a16:creationId xmlns:a16="http://schemas.microsoft.com/office/drawing/2014/main" id="{77143E6B-95AF-4E18-BFD6-9D57E5EDABFB}"/>
              </a:ext>
            </a:extLst>
          </p:cNvPr>
          <p:cNvSpPr/>
          <p:nvPr/>
        </p:nvSpPr>
        <p:spPr>
          <a:xfrm rot="10800000">
            <a:off x="5609968" y="1767016"/>
            <a:ext cx="358346" cy="34598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5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people living in the Dhaka City, 2021 </a:t>
            </a:r>
          </a:p>
        </p:txBody>
      </p:sp>
    </p:spTree>
    <p:extLst>
      <p:ext uri="{BB962C8B-B14F-4D97-AF65-F5344CB8AC3E}">
        <p14:creationId xmlns:p14="http://schemas.microsoft.com/office/powerpoint/2010/main" val="3488849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51"/>
            <a:ext cx="12202579" cy="6863951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B2BB060F-A4F6-430D-8213-B330BE7E051B}"/>
              </a:ext>
            </a:extLst>
          </p:cNvPr>
          <p:cNvSpPr/>
          <p:nvPr/>
        </p:nvSpPr>
        <p:spPr>
          <a:xfrm>
            <a:off x="6879117" y="626623"/>
            <a:ext cx="4314825" cy="113347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not maintained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Did not maintain 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Maintained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D5B22B-A8A1-44D3-A032-CAFFD5BA6DAC}"/>
              </a:ext>
            </a:extLst>
          </p:cNvPr>
          <p:cNvCxnSpPr>
            <a:cxnSpLocks/>
          </p:cNvCxnSpPr>
          <p:nvPr/>
        </p:nvCxnSpPr>
        <p:spPr>
          <a:xfrm flipV="1">
            <a:off x="2483224" y="1189824"/>
            <a:ext cx="4920111" cy="2602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6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17993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307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A07585-06C3-4CAE-9854-FD683F64D0BB}"/>
              </a:ext>
            </a:extLst>
          </p:cNvPr>
          <p:cNvSpPr/>
          <p:nvPr/>
        </p:nvSpPr>
        <p:spPr>
          <a:xfrm>
            <a:off x="7352842" y="635039"/>
            <a:ext cx="4314825" cy="113347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group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&gt;=30y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&lt;30y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EA6E1-5AAF-4ACA-B210-7DD9BEF8909F}"/>
              </a:ext>
            </a:extLst>
          </p:cNvPr>
          <p:cNvCxnSpPr>
            <a:cxnSpLocks/>
          </p:cNvCxnSpPr>
          <p:nvPr/>
        </p:nvCxnSpPr>
        <p:spPr>
          <a:xfrm flipV="1">
            <a:off x="1963271" y="1189824"/>
            <a:ext cx="5770570" cy="4448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108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5489AA-4F4A-4645-8127-634E99E575FC}"/>
              </a:ext>
            </a:extLst>
          </p:cNvPr>
          <p:cNvSpPr/>
          <p:nvPr/>
        </p:nvSpPr>
        <p:spPr>
          <a:xfrm>
            <a:off x="7352842" y="635039"/>
            <a:ext cx="4314825" cy="113347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Sex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Male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0 = Female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5E6A4F-620D-43DE-817C-388D9F4A2F55}"/>
              </a:ext>
            </a:extLst>
          </p:cNvPr>
          <p:cNvCxnSpPr>
            <a:cxnSpLocks/>
          </p:cNvCxnSpPr>
          <p:nvPr/>
        </p:nvCxnSpPr>
        <p:spPr>
          <a:xfrm flipV="1">
            <a:off x="1945341" y="1189824"/>
            <a:ext cx="5788500" cy="4448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72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8F94E9-244A-483D-91C3-AF32872B9431}"/>
              </a:ext>
            </a:extLst>
          </p:cNvPr>
          <p:cNvSpPr/>
          <p:nvPr/>
        </p:nvSpPr>
        <p:spPr>
          <a:xfrm>
            <a:off x="7352842" y="635039"/>
            <a:ext cx="4314825" cy="113347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Handwash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= No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Yes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541E74-51B7-473C-B7DB-70668DB42159}"/>
              </a:ext>
            </a:extLst>
          </p:cNvPr>
          <p:cNvCxnSpPr>
            <a:cxnSpLocks/>
          </p:cNvCxnSpPr>
          <p:nvPr/>
        </p:nvCxnSpPr>
        <p:spPr>
          <a:xfrm flipV="1">
            <a:off x="1927412" y="1509312"/>
            <a:ext cx="5916598" cy="4156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08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018398-73B7-48D7-954C-5AB724D2B670}"/>
              </a:ext>
            </a:extLst>
          </p:cNvPr>
          <p:cNvSpPr/>
          <p:nvPr/>
        </p:nvSpPr>
        <p:spPr>
          <a:xfrm>
            <a:off x="7352842" y="635039"/>
            <a:ext cx="4314825" cy="14251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occupation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= None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= Service</a:t>
            </a:r>
          </a:p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2=Business</a:t>
            </a:r>
          </a:p>
          <a:p>
            <a:endParaRPr lang="en-US" sz="20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D5DEB1-FF6E-4D8E-8295-74D67924804E}"/>
              </a:ext>
            </a:extLst>
          </p:cNvPr>
          <p:cNvCxnSpPr>
            <a:cxnSpLocks/>
          </p:cNvCxnSpPr>
          <p:nvPr/>
        </p:nvCxnSpPr>
        <p:spPr>
          <a:xfrm flipV="1">
            <a:off x="1945341" y="1509313"/>
            <a:ext cx="5898669" cy="3761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D24327-33FF-4EFD-A38C-1CBDA4C608BC}"/>
              </a:ext>
            </a:extLst>
          </p:cNvPr>
          <p:cNvCxnSpPr>
            <a:cxnSpLocks/>
          </p:cNvCxnSpPr>
          <p:nvPr/>
        </p:nvCxnSpPr>
        <p:spPr>
          <a:xfrm flipV="1">
            <a:off x="1945341" y="1784733"/>
            <a:ext cx="5898669" cy="36747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6395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50886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1.43 (1.23, 1.65)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1.32 (1.16, 1.51)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1.06 (0.94, 1.19)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0.332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0.67 (0.57, 0.78)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0.94 (0.79, 1.12)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0.95 (0.81, 1.10)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0.482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154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B85D0-E59B-47FB-B819-832D4DC4F78C}"/>
              </a:ext>
            </a:extLst>
          </p:cNvPr>
          <p:cNvGrpSpPr/>
          <p:nvPr/>
        </p:nvGrpSpPr>
        <p:grpSpPr>
          <a:xfrm>
            <a:off x="6513213" y="2756478"/>
            <a:ext cx="1309511" cy="1143174"/>
            <a:chOff x="8741662" y="2285826"/>
            <a:chExt cx="1309511" cy="1143174"/>
          </a:xfrm>
        </p:grpSpPr>
        <p:pic>
          <p:nvPicPr>
            <p:cNvPr id="9" name="Picture 8" descr="1811485141599778122-512.png">
              <a:extLst>
                <a:ext uri="{FF2B5EF4-FFF2-40B4-BE49-F238E27FC236}">
                  <a16:creationId xmlns:a16="http://schemas.microsoft.com/office/drawing/2014/main" id="{8FFBC9DC-CEB2-4673-A980-3799B09B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317" y="2399597"/>
              <a:ext cx="990600" cy="8511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CF75FB-F99A-40EA-B6FE-13711AB241C7}"/>
                </a:ext>
              </a:extLst>
            </p:cNvPr>
            <p:cNvSpPr/>
            <p:nvPr/>
          </p:nvSpPr>
          <p:spPr>
            <a:xfrm>
              <a:off x="8741662" y="2285826"/>
              <a:ext cx="1309511" cy="11431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3BCC-62B9-42AB-9AE9-BE701CB9EC46}"/>
              </a:ext>
            </a:extLst>
          </p:cNvPr>
          <p:cNvGrpSpPr/>
          <p:nvPr/>
        </p:nvGrpSpPr>
        <p:grpSpPr>
          <a:xfrm>
            <a:off x="1612404" y="2870249"/>
            <a:ext cx="1309511" cy="1143174"/>
            <a:chOff x="1639327" y="1872347"/>
            <a:chExt cx="1309511" cy="11431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148DB-430A-42DC-8342-9FA525B3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t="24643" r="49808" b="15330"/>
            <a:stretch/>
          </p:blipFill>
          <p:spPr>
            <a:xfrm>
              <a:off x="1871941" y="1889394"/>
              <a:ext cx="978310" cy="10227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3109DC-1A6D-4818-AC31-55E1C336CA54}"/>
                </a:ext>
              </a:extLst>
            </p:cNvPr>
            <p:cNvSpPr/>
            <p:nvPr/>
          </p:nvSpPr>
          <p:spPr>
            <a:xfrm>
              <a:off x="1639327" y="1872347"/>
              <a:ext cx="1309511" cy="114317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C4906-D4C3-4A79-935C-B51EB0CACBBA}"/>
              </a:ext>
            </a:extLst>
          </p:cNvPr>
          <p:cNvGrpSpPr/>
          <p:nvPr/>
        </p:nvGrpSpPr>
        <p:grpSpPr>
          <a:xfrm>
            <a:off x="1612404" y="5345500"/>
            <a:ext cx="1127897" cy="851187"/>
            <a:chOff x="262753" y="2935811"/>
            <a:chExt cx="720206" cy="662940"/>
          </a:xfrm>
        </p:grpSpPr>
        <p:pic>
          <p:nvPicPr>
            <p:cNvPr id="18" name="Picture 4" descr="Resources And Useful Links – Changemakers">
              <a:extLst>
                <a:ext uri="{FF2B5EF4-FFF2-40B4-BE49-F238E27FC236}">
                  <a16:creationId xmlns:a16="http://schemas.microsoft.com/office/drawing/2014/main" id="{A53D0B61-6E8D-4DF5-B49E-FDDBC2A71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97" y="2983013"/>
              <a:ext cx="604443" cy="6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33">
              <a:extLst>
                <a:ext uri="{FF2B5EF4-FFF2-40B4-BE49-F238E27FC236}">
                  <a16:creationId xmlns:a16="http://schemas.microsoft.com/office/drawing/2014/main" id="{F7AAB1E9-AADD-4289-8486-007E8380B651}"/>
                </a:ext>
              </a:extLst>
            </p:cNvPr>
            <p:cNvSpPr/>
            <p:nvPr/>
          </p:nvSpPr>
          <p:spPr>
            <a:xfrm>
              <a:off x="262753" y="2935811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FFA6A-1506-4F8B-AEAC-56A0EA81CE40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176353" y="4013423"/>
            <a:ext cx="90807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FC82-42AD-4F96-97AB-7F1209FEC870}"/>
              </a:ext>
            </a:extLst>
          </p:cNvPr>
          <p:cNvGrpSpPr/>
          <p:nvPr/>
        </p:nvGrpSpPr>
        <p:grpSpPr>
          <a:xfrm>
            <a:off x="1746026" y="686985"/>
            <a:ext cx="1127897" cy="851187"/>
            <a:chOff x="359897" y="4145486"/>
            <a:chExt cx="720206" cy="662940"/>
          </a:xfrm>
        </p:grpSpPr>
        <p:pic>
          <p:nvPicPr>
            <p:cNvPr id="23" name="Picture 6" descr="Book Education Logo Png, Transparent Png - kindpng">
              <a:extLst>
                <a:ext uri="{FF2B5EF4-FFF2-40B4-BE49-F238E27FC236}">
                  <a16:creationId xmlns:a16="http://schemas.microsoft.com/office/drawing/2014/main" id="{BF366E25-06A1-4A31-9F48-F4F8CEECF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6606" r="19127" b="22558"/>
            <a:stretch/>
          </p:blipFill>
          <p:spPr bwMode="auto">
            <a:xfrm>
              <a:off x="426612" y="4145486"/>
              <a:ext cx="622903" cy="6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7DEEBA8-8ACE-4C1A-9AB1-721EA79AC88A}"/>
                </a:ext>
              </a:extLst>
            </p:cNvPr>
            <p:cNvSpPr/>
            <p:nvPr/>
          </p:nvSpPr>
          <p:spPr>
            <a:xfrm>
              <a:off x="359897" y="41454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829F1D-DEDA-4232-AEB0-3BBB15B2C0EC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 flipH="1">
            <a:off x="2267160" y="1538172"/>
            <a:ext cx="42815" cy="1332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52853-3EF4-429D-8E7F-58BA9F42E3E9}"/>
              </a:ext>
            </a:extLst>
          </p:cNvPr>
          <p:cNvGrpSpPr/>
          <p:nvPr/>
        </p:nvGrpSpPr>
        <p:grpSpPr>
          <a:xfrm>
            <a:off x="4789937" y="169041"/>
            <a:ext cx="1127897" cy="851187"/>
            <a:chOff x="359897" y="5136086"/>
            <a:chExt cx="720206" cy="66294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C018EDCC-F79C-4D26-827C-4290BBB530F5}"/>
                </a:ext>
              </a:extLst>
            </p:cNvPr>
            <p:cNvSpPr/>
            <p:nvPr/>
          </p:nvSpPr>
          <p:spPr>
            <a:xfrm>
              <a:off x="359897" y="513608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985898-9366-4CC7-9E6B-373F24DCA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4" t="5832" r="24780" b="4176"/>
            <a:stretch/>
          </p:blipFill>
          <p:spPr>
            <a:xfrm>
              <a:off x="380684" y="5238751"/>
              <a:ext cx="583656" cy="43325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B56FD-B487-445B-95EB-A3AA86D1B00E}"/>
              </a:ext>
            </a:extLst>
          </p:cNvPr>
          <p:cNvGrpSpPr/>
          <p:nvPr/>
        </p:nvGrpSpPr>
        <p:grpSpPr>
          <a:xfrm>
            <a:off x="4789936" y="5837772"/>
            <a:ext cx="1127897" cy="851187"/>
            <a:chOff x="262753" y="1862955"/>
            <a:chExt cx="720206" cy="662940"/>
          </a:xfrm>
        </p:grpSpPr>
        <p:sp>
          <p:nvSpPr>
            <p:cNvPr id="36" name="Rounded Rectangle 32">
              <a:extLst>
                <a:ext uri="{FF2B5EF4-FFF2-40B4-BE49-F238E27FC236}">
                  <a16:creationId xmlns:a16="http://schemas.microsoft.com/office/drawing/2014/main" id="{337419D7-FBD2-464F-9B7C-754FD44518DE}"/>
                </a:ext>
              </a:extLst>
            </p:cNvPr>
            <p:cNvSpPr/>
            <p:nvPr/>
          </p:nvSpPr>
          <p:spPr>
            <a:xfrm>
              <a:off x="262753" y="1862955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CFA85A-CC89-4EAA-93FF-040C5C0E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6612" y="1926328"/>
              <a:ext cx="422228" cy="421189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7A6BA7-7964-4863-AD83-4DC6BBDE89EF}"/>
              </a:ext>
            </a:extLst>
          </p:cNvPr>
          <p:cNvCxnSpPr>
            <a:stCxn id="28" idx="2"/>
            <a:endCxn id="14" idx="7"/>
          </p:cNvCxnSpPr>
          <p:nvPr/>
        </p:nvCxnSpPr>
        <p:spPr>
          <a:xfrm flipH="1">
            <a:off x="2730142" y="1020228"/>
            <a:ext cx="2623744" cy="20174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4AB880-DD91-48B5-83F1-57E8212D6F6E}"/>
              </a:ext>
            </a:extLst>
          </p:cNvPr>
          <p:cNvCxnSpPr>
            <a:cxnSpLocks/>
            <a:stCxn id="36" idx="0"/>
            <a:endCxn id="14" idx="5"/>
          </p:cNvCxnSpPr>
          <p:nvPr/>
        </p:nvCxnSpPr>
        <p:spPr>
          <a:xfrm flipH="1" flipV="1">
            <a:off x="2730142" y="3846009"/>
            <a:ext cx="2623743" cy="19917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E1A02F-BAF1-4CE4-89A8-322AB1C9FDCC}"/>
              </a:ext>
            </a:extLst>
          </p:cNvPr>
          <p:cNvGrpSpPr/>
          <p:nvPr/>
        </p:nvGrpSpPr>
        <p:grpSpPr>
          <a:xfrm>
            <a:off x="8834934" y="5547398"/>
            <a:ext cx="1127897" cy="851187"/>
            <a:chOff x="1491478" y="2924516"/>
            <a:chExt cx="720206" cy="662940"/>
          </a:xfrm>
        </p:grpSpPr>
        <p:sp>
          <p:nvSpPr>
            <p:cNvPr id="49" name="Rounded Rectangle 28">
              <a:extLst>
                <a:ext uri="{FF2B5EF4-FFF2-40B4-BE49-F238E27FC236}">
                  <a16:creationId xmlns:a16="http://schemas.microsoft.com/office/drawing/2014/main" id="{A5A2B383-B286-4290-9AAC-0CADA187A3EE}"/>
                </a:ext>
              </a:extLst>
            </p:cNvPr>
            <p:cNvSpPr/>
            <p:nvPr/>
          </p:nvSpPr>
          <p:spPr>
            <a:xfrm>
              <a:off x="1491478" y="2924516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EA966E-43AD-4C8E-9CAC-2A8A0D9E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9" r="36196"/>
            <a:stretch/>
          </p:blipFill>
          <p:spPr>
            <a:xfrm>
              <a:off x="1603541" y="3001634"/>
              <a:ext cx="453248" cy="43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DAE3F-075B-4D2F-A9E7-14C5A6858680}"/>
              </a:ext>
            </a:extLst>
          </p:cNvPr>
          <p:cNvGrpSpPr/>
          <p:nvPr/>
        </p:nvGrpSpPr>
        <p:grpSpPr>
          <a:xfrm>
            <a:off x="8742387" y="277611"/>
            <a:ext cx="1220444" cy="901363"/>
            <a:chOff x="203658" y="748530"/>
            <a:chExt cx="779301" cy="7020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33E722-A13A-4A15-87F8-6E88E057D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94" b="10873"/>
            <a:stretch/>
          </p:blipFill>
          <p:spPr>
            <a:xfrm>
              <a:off x="203658" y="748531"/>
              <a:ext cx="779301" cy="702018"/>
            </a:xfrm>
            <a:prstGeom prst="rect">
              <a:avLst/>
            </a:prstGeom>
          </p:spPr>
        </p:pic>
        <p:sp>
          <p:nvSpPr>
            <p:cNvPr id="53" name="Rounded Rectangle 31">
              <a:extLst>
                <a:ext uri="{FF2B5EF4-FFF2-40B4-BE49-F238E27FC236}">
                  <a16:creationId xmlns:a16="http://schemas.microsoft.com/office/drawing/2014/main" id="{8D08B3DD-ECA7-4987-85B6-8637C7D70E22}"/>
                </a:ext>
              </a:extLst>
            </p:cNvPr>
            <p:cNvSpPr/>
            <p:nvPr/>
          </p:nvSpPr>
          <p:spPr>
            <a:xfrm>
              <a:off x="262753" y="748530"/>
              <a:ext cx="720206" cy="662940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BE6239-7D3A-4F3B-B818-57F64EC6FE40}"/>
              </a:ext>
            </a:extLst>
          </p:cNvPr>
          <p:cNvGrpSpPr/>
          <p:nvPr/>
        </p:nvGrpSpPr>
        <p:grpSpPr>
          <a:xfrm>
            <a:off x="9392025" y="2818923"/>
            <a:ext cx="957080" cy="999641"/>
            <a:chOff x="1585606" y="600075"/>
            <a:chExt cx="1033768" cy="1038215"/>
          </a:xfrm>
        </p:grpSpPr>
        <p:pic>
          <p:nvPicPr>
            <p:cNvPr id="55" name="Picture 8" descr="Age Png - Age Group Icon Transparent PNG - 1421x999 - Free Download on  NicePNG">
              <a:extLst>
                <a:ext uri="{FF2B5EF4-FFF2-40B4-BE49-F238E27FC236}">
                  <a16:creationId xmlns:a16="http://schemas.microsoft.com/office/drawing/2014/main" id="{BABFA027-E064-413D-8674-A0AA51100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94" y="600076"/>
              <a:ext cx="860386" cy="10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ounded Rectangle 43">
              <a:extLst>
                <a:ext uri="{FF2B5EF4-FFF2-40B4-BE49-F238E27FC236}">
                  <a16:creationId xmlns:a16="http://schemas.microsoft.com/office/drawing/2014/main" id="{B3780968-E597-4692-AAFF-A3B70D43BBFE}"/>
                </a:ext>
              </a:extLst>
            </p:cNvPr>
            <p:cNvSpPr/>
            <p:nvPr/>
          </p:nvSpPr>
          <p:spPr>
            <a:xfrm>
              <a:off x="1585606" y="600075"/>
              <a:ext cx="1033768" cy="999641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1FEAF8-931D-47E6-8621-98F23C81F559}"/>
              </a:ext>
            </a:extLst>
          </p:cNvPr>
          <p:cNvCxnSpPr>
            <a:cxnSpLocks/>
            <a:stCxn id="53" idx="2"/>
            <a:endCxn id="12" idx="7"/>
          </p:cNvCxnSpPr>
          <p:nvPr/>
        </p:nvCxnSpPr>
        <p:spPr>
          <a:xfrm flipH="1">
            <a:off x="7630951" y="1128798"/>
            <a:ext cx="1767932" cy="1795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68C0E7-DDF8-486B-8942-9D7F87AFCC7F}"/>
              </a:ext>
            </a:extLst>
          </p:cNvPr>
          <p:cNvCxnSpPr>
            <a:stCxn id="49" idx="0"/>
            <a:endCxn id="12" idx="5"/>
          </p:cNvCxnSpPr>
          <p:nvPr/>
        </p:nvCxnSpPr>
        <p:spPr>
          <a:xfrm flipH="1" flipV="1">
            <a:off x="7630951" y="3732238"/>
            <a:ext cx="1767932" cy="181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3FAB52-A6B1-414C-9240-8DC909779F6F}"/>
              </a:ext>
            </a:extLst>
          </p:cNvPr>
          <p:cNvCxnSpPr>
            <a:stCxn id="56" idx="1"/>
            <a:endCxn id="12" idx="6"/>
          </p:cNvCxnSpPr>
          <p:nvPr/>
        </p:nvCxnSpPr>
        <p:spPr>
          <a:xfrm flipH="1">
            <a:off x="7822724" y="3300173"/>
            <a:ext cx="1569301" cy="27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2B5884-D0D9-4979-A674-FA50DE0E9919}"/>
              </a:ext>
            </a:extLst>
          </p:cNvPr>
          <p:cNvCxnSpPr>
            <a:stCxn id="28" idx="2"/>
            <a:endCxn id="12" idx="1"/>
          </p:cNvCxnSpPr>
          <p:nvPr/>
        </p:nvCxnSpPr>
        <p:spPr>
          <a:xfrm>
            <a:off x="5353886" y="1020228"/>
            <a:ext cx="1351100" cy="190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F4B4A6-B985-4AE2-A369-4693EB89D4FE}"/>
              </a:ext>
            </a:extLst>
          </p:cNvPr>
          <p:cNvCxnSpPr>
            <a:stCxn id="24" idx="2"/>
            <a:endCxn id="12" idx="2"/>
          </p:cNvCxnSpPr>
          <p:nvPr/>
        </p:nvCxnSpPr>
        <p:spPr>
          <a:xfrm>
            <a:off x="2309975" y="1538172"/>
            <a:ext cx="4203238" cy="178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FE623-12EC-4B2B-847A-55C5844FDF12}"/>
              </a:ext>
            </a:extLst>
          </p:cNvPr>
          <p:cNvCxnSpPr>
            <a:stCxn id="36" idx="0"/>
            <a:endCxn id="12" idx="3"/>
          </p:cNvCxnSpPr>
          <p:nvPr/>
        </p:nvCxnSpPr>
        <p:spPr>
          <a:xfrm flipV="1">
            <a:off x="5353885" y="3732238"/>
            <a:ext cx="1351101" cy="210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42AC55-2419-4CA4-AE9E-AA96F217113A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V="1">
            <a:off x="2176353" y="3328065"/>
            <a:ext cx="4336860" cy="2017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BBC97D-8E38-4ADA-825F-D3E770D7360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 flipV="1">
            <a:off x="2921915" y="3328065"/>
            <a:ext cx="3591298" cy="113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511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Log linear regression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28776" y="1825625"/>
            <a:ext cx="8963025" cy="323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~ Wearing mask</a:t>
            </a:r>
          </a:p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Maintained social distance</a:t>
            </a:r>
          </a:p>
          <a:p>
            <a:pPr fontAlgn="b"/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Age in year</a:t>
            </a:r>
          </a:p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Sex of participant</a:t>
            </a:r>
          </a:p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Handwash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COVID-19 positive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Occupation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082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6D913-801D-4FD4-AADF-79CC3412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0494" y="5230470"/>
            <a:ext cx="949192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err="1"/>
              <a:t>binreg</a:t>
            </a:r>
            <a:r>
              <a:rPr lang="en-US" sz="2400" dirty="0"/>
              <a:t>  </a:t>
            </a:r>
            <a:r>
              <a:rPr lang="en-US" sz="2400" dirty="0" err="1"/>
              <a:t>covid</a:t>
            </a:r>
            <a:r>
              <a:rPr lang="en-US" sz="2400" dirty="0"/>
              <a:t> ib0.mask ib0.social ib0.age   </a:t>
            </a:r>
            <a:r>
              <a:rPr lang="en-US" sz="2400" dirty="0" err="1"/>
              <a:t>i.handwash</a:t>
            </a:r>
            <a:r>
              <a:rPr lang="en-US" sz="2400" dirty="0"/>
              <a:t>  ib0.occu, </a:t>
            </a:r>
            <a:r>
              <a:rPr lang="en-US" sz="2400" dirty="0" err="1"/>
              <a:t>rr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88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and hypothesis testing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5882" y="1472541"/>
            <a:ext cx="8550232" cy="938151"/>
            <a:chOff x="1448790" y="3562597"/>
            <a:chExt cx="8098971" cy="1282535"/>
          </a:xfrm>
        </p:grpSpPr>
        <p:sp>
          <p:nvSpPr>
            <p:cNvPr id="4" name="Rounded Rectangle 3"/>
            <p:cNvSpPr/>
            <p:nvPr/>
          </p:nvSpPr>
          <p:spPr>
            <a:xfrm>
              <a:off x="1448790" y="3562597"/>
              <a:ext cx="8098971" cy="128253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74" name="Picture 2" descr="Pin by Andrea Zsigmond on Large families | This or that questions, Emoji  symbols, Emot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912" y="3740727"/>
              <a:ext cx="1043982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70349" y="1624019"/>
            <a:ext cx="665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wearing mask associated with having COVID-19 positive in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people living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Dhaka City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709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02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650578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03" r="24117"/>
          <a:stretch/>
        </p:blipFill>
        <p:spPr>
          <a:xfrm>
            <a:off x="77118" y="0"/>
            <a:ext cx="850750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6193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7848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69BB92-0327-4AB7-A89D-A2EA29D431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524001" y="714375"/>
            <a:ext cx="9235154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3181350" y="2762250"/>
            <a:ext cx="6324600" cy="2495550"/>
          </a:xfrm>
          <a:prstGeom prst="wedgeEllipseCallout">
            <a:avLst>
              <a:gd name="adj1" fmla="val 29540"/>
              <a:gd name="adj2" fmla="val -974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RR&gt;1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373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69BB92-0327-4AB7-A89D-A2EA29D431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524001" y="714375"/>
            <a:ext cx="9243700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1">
            <a:extLst>
              <a:ext uri="{FF2B5EF4-FFF2-40B4-BE49-F238E27FC236}">
                <a16:creationId xmlns:a16="http://schemas.microsoft.com/office/drawing/2014/main" id="{4ED40B24-23A8-4C33-920B-F3F07EFDDBF2}"/>
              </a:ext>
            </a:extLst>
          </p:cNvPr>
          <p:cNvSpPr/>
          <p:nvPr/>
        </p:nvSpPr>
        <p:spPr>
          <a:xfrm>
            <a:off x="3181350" y="2762250"/>
            <a:ext cx="6324600" cy="2495550"/>
          </a:xfrm>
          <a:prstGeom prst="wedgeEllipseCallout">
            <a:avLst>
              <a:gd name="adj1" fmla="val 29540"/>
              <a:gd name="adj2" fmla="val -974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RR&gt;1</a:t>
            </a:r>
          </a:p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indicates greater risk of outcome when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exposed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when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unexposed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216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E4D0DF-0043-4FFB-9344-F71D7EC792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52600" y="1743075"/>
            <a:ext cx="8696324" cy="49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16485"/>
              </p:ext>
            </p:extLst>
          </p:nvPr>
        </p:nvGraphicFramePr>
        <p:xfrm>
          <a:off x="1885950" y="2077720"/>
          <a:ext cx="84582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9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Ratio=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=1.43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377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E4D0DF-0043-4FFB-9344-F71D7EC7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24095"/>
              </p:ext>
            </p:extLst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52600" y="1743075"/>
            <a:ext cx="8696324" cy="49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961048"/>
              </p:ext>
            </p:extLst>
          </p:nvPr>
        </p:nvGraphicFramePr>
        <p:xfrm>
          <a:off x="1885950" y="2077720"/>
          <a:ext cx="84582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9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Ratio=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47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7F77F8-F0EB-4AB4-A464-36F108335C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52600" y="1743075"/>
            <a:ext cx="8696324" cy="49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88735"/>
              </p:ext>
            </p:extLst>
          </p:nvPr>
        </p:nvGraphicFramePr>
        <p:xfrm>
          <a:off x="2088185" y="2077720"/>
          <a:ext cx="817024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D4301-14F2-4871-82A1-C55B429B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04624"/>
              </p:ext>
            </p:extLst>
          </p:nvPr>
        </p:nvGraphicFramePr>
        <p:xfrm>
          <a:off x="1857376" y="3372651"/>
          <a:ext cx="85058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r>
                        <a:rPr lang="en-US" sz="2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1.45*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  <a:endParaRPr lang="en-US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119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7F77F8-F0EB-4AB4-A464-36F108335C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52600" y="1743075"/>
            <a:ext cx="8696324" cy="49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6115B-393D-4A7C-AF2A-2BF8C2C9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62148"/>
              </p:ext>
            </p:extLst>
          </p:nvPr>
        </p:nvGraphicFramePr>
        <p:xfrm>
          <a:off x="2088185" y="2077720"/>
          <a:ext cx="817024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=1.45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</a:t>
                      </a:r>
                      <a:r>
                        <a:rPr lang="en-US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D4301-14F2-4871-82A1-C55B429B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00707"/>
              </p:ext>
            </p:extLst>
          </p:nvPr>
        </p:nvGraphicFramePr>
        <p:xfrm>
          <a:off x="1857376" y="3372651"/>
          <a:ext cx="85058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didn’t wear)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</a:t>
                      </a:r>
                      <a:r>
                        <a:rPr lang="en-US" sz="2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1.45*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Risk (who wore)</a:t>
                      </a:r>
                      <a:endParaRPr lang="en-US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DF6C36E-AD05-4F0C-ADFE-5859FE5479B5}"/>
              </a:ext>
            </a:extLst>
          </p:cNvPr>
          <p:cNvSpPr/>
          <p:nvPr/>
        </p:nvSpPr>
        <p:spPr>
          <a:xfrm>
            <a:off x="1881809" y="4689565"/>
            <a:ext cx="830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Interpretation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risk of having COVID 19 was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1.45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among the people who 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didn’t wear mask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the people </a:t>
            </a:r>
            <a:r>
              <a:rPr lang="en-US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wore</a:t>
            </a:r>
          </a:p>
        </p:txBody>
      </p:sp>
    </p:spTree>
    <p:extLst>
      <p:ext uri="{BB962C8B-B14F-4D97-AF65-F5344CB8AC3E}">
        <p14:creationId xmlns:p14="http://schemas.microsoft.com/office/powerpoint/2010/main" val="28237059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2710B1-3EE2-403B-8FE1-0BDB26C6F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118" y="126388"/>
          <a:ext cx="11931268" cy="6591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3">
                  <a:extLst>
                    <a:ext uri="{9D8B030D-6E8A-4147-A177-3AD203B41FA5}">
                      <a16:colId xmlns:a16="http://schemas.microsoft.com/office/drawing/2014/main" val="1789444745"/>
                    </a:ext>
                  </a:extLst>
                </a:gridCol>
                <a:gridCol w="2660945">
                  <a:extLst>
                    <a:ext uri="{9D8B030D-6E8A-4147-A177-3AD203B41FA5}">
                      <a16:colId xmlns:a16="http://schemas.microsoft.com/office/drawing/2014/main" val="3432615438"/>
                    </a:ext>
                  </a:extLst>
                </a:gridCol>
                <a:gridCol w="3117773">
                  <a:extLst>
                    <a:ext uri="{9D8B030D-6E8A-4147-A177-3AD203B41FA5}">
                      <a16:colId xmlns:a16="http://schemas.microsoft.com/office/drawing/2014/main" val="4014585156"/>
                    </a:ext>
                  </a:extLst>
                </a:gridCol>
                <a:gridCol w="1665682">
                  <a:extLst>
                    <a:ext uri="{9D8B030D-6E8A-4147-A177-3AD203B41FA5}">
                      <a16:colId xmlns:a16="http://schemas.microsoft.com/office/drawing/2014/main" val="4049583157"/>
                    </a:ext>
                  </a:extLst>
                </a:gridCol>
                <a:gridCol w="2903838">
                  <a:extLst>
                    <a:ext uri="{9D8B030D-6E8A-4147-A177-3AD203B41FA5}">
                      <a16:colId xmlns:a16="http://schemas.microsoft.com/office/drawing/2014/main" val="1178330837"/>
                    </a:ext>
                  </a:extLst>
                </a:gridCol>
                <a:gridCol w="894847">
                  <a:extLst>
                    <a:ext uri="{9D8B030D-6E8A-4147-A177-3AD203B41FA5}">
                      <a16:colId xmlns:a16="http://schemas.microsoft.com/office/drawing/2014/main" val="42180761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Adjusted RR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(95% CI)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63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Wearing mask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06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9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1.58 (1.36, 1.84)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1.45 (1.26, 1.66)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47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Maintained social distance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19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1.41 (1.22, 1.63)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1.35 (1.19, 1.53)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155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in year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37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96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&gt;=30Y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(0.89, 1.18)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0.92 (0.84,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222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 of participant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58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4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1.02 (0.87, 1.2)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0.784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1.01 (0.88, 1.15)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0.917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229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Handwash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0.62 (0.52, 0.72)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0.66 (0.57, 0.78)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896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Occupation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5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1.07 (0.87, 1.31)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(0.74, 1.01)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0.078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18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1.04 (0.87, 1.24)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0.89 (0.81, 1.10)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0.017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42459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14500" y="3562350"/>
            <a:ext cx="8953501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971675" y="800101"/>
            <a:ext cx="6324600" cy="2619375"/>
          </a:xfrm>
          <a:prstGeom prst="wedgeEllipseCallout">
            <a:avLst>
              <a:gd name="adj1" fmla="val 45504"/>
              <a:gd name="adj2" fmla="val 73272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RR=1</a:t>
            </a: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0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9830</TotalTime>
  <Words>9930</Words>
  <Application>Microsoft Office PowerPoint</Application>
  <PresentationFormat>Widescreen</PresentationFormat>
  <Paragraphs>2755</Paragraphs>
  <Slides>140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Arial</vt:lpstr>
      <vt:lpstr>Arial Narrow</vt:lpstr>
      <vt:lpstr>Calibri</vt:lpstr>
      <vt:lpstr>Calibri Light</vt:lpstr>
      <vt:lpstr>Courier New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</dc:creator>
  <cp:lastModifiedBy>Md. Ahshanul Haque</cp:lastModifiedBy>
  <cp:revision>812</cp:revision>
  <cp:lastPrinted>2016-04-25T13:22:15Z</cp:lastPrinted>
  <dcterms:created xsi:type="dcterms:W3CDTF">2016-04-10T15:20:29Z</dcterms:created>
  <dcterms:modified xsi:type="dcterms:W3CDTF">2021-11-16T13:24:00Z</dcterms:modified>
</cp:coreProperties>
</file>